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325" r:id="rId3"/>
    <p:sldId id="338" r:id="rId4"/>
    <p:sldId id="326" r:id="rId5"/>
    <p:sldId id="273" r:id="rId6"/>
    <p:sldId id="308" r:id="rId7"/>
    <p:sldId id="274" r:id="rId8"/>
    <p:sldId id="279" r:id="rId9"/>
    <p:sldId id="328" r:id="rId10"/>
    <p:sldId id="339" r:id="rId11"/>
    <p:sldId id="34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202"/>
    <a:srgbClr val="B02D1E"/>
    <a:srgbClr val="CC3300"/>
    <a:srgbClr val="BE1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3"/>
    <p:restoredTop sz="91422"/>
  </p:normalViewPr>
  <p:slideViewPr>
    <p:cSldViewPr snapToGrid="0" snapToObjects="1">
      <p:cViewPr>
        <p:scale>
          <a:sx n="105" d="100"/>
          <a:sy n="105" d="100"/>
        </p:scale>
        <p:origin x="22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014B1-0016-7C4D-9FD3-244B540EE845}" type="datetime1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656C-6155-9048-8602-EAF5D2933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B643-C234-0947-93D5-C60020390C03}" type="datetime1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834B7-359C-974A-8170-8A7865FF0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1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err="1"/>
              <a:t>No</a:t>
            </a:r>
            <a:r>
              <a:rPr lang="de-AT"/>
              <a:t> legal </a:t>
            </a:r>
            <a:r>
              <a:rPr lang="de-AT" err="1"/>
              <a:t>entity</a:t>
            </a:r>
            <a:endParaRPr lang="de-AT"/>
          </a:p>
          <a:p>
            <a:r>
              <a:rPr lang="de-AT"/>
              <a:t>VSC-team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34B7-359C-974A-8170-8A7865FF0D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1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834B7-359C-974A-8170-8A7865FF0D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6889" y="4767263"/>
            <a:ext cx="33302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C3300"/>
                </a:solidFill>
              </a:defRPr>
            </a:lvl1pPr>
          </a:lstStyle>
          <a:p>
            <a:r>
              <a:rPr lang="en-US"/>
              <a:t>Vienna Scientific Cluster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C3300"/>
                </a:solidFill>
              </a:defRPr>
            </a:lvl1pPr>
          </a:lstStyle>
          <a:p>
            <a:r>
              <a:rPr lang="en-US"/>
              <a:t>Ernst Haunschmid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3300"/>
                </a:solidFill>
              </a:defRPr>
            </a:lvl1pPr>
          </a:lstStyle>
          <a:p>
            <a:fld id="{582DE7E4-2E32-4040-A799-2C1D0DAEA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6889" y="4767263"/>
            <a:ext cx="33302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E1F04"/>
                </a:solidFill>
              </a:defRPr>
            </a:lvl1pPr>
          </a:lstStyle>
          <a:p>
            <a:fld id="{582DE7E4-2E32-4040-A799-2C1D0DAEA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8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7444" y="205978"/>
            <a:ext cx="6979356" cy="51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C3300"/>
                </a:solidFill>
              </a:defRPr>
            </a:lvl1pPr>
          </a:lstStyle>
          <a:p>
            <a:r>
              <a:rPr lang="en-US"/>
              <a:t>Ernst Haunschmid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6889" y="4767263"/>
            <a:ext cx="33302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C3300"/>
                </a:solidFill>
              </a:defRPr>
            </a:lvl1pPr>
          </a:lstStyle>
          <a:p>
            <a:r>
              <a:rPr lang="en-US"/>
              <a:t>Vienna Scientific Cluster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3300"/>
                </a:solidFill>
              </a:defRPr>
            </a:lvl1pPr>
          </a:lstStyle>
          <a:p>
            <a:fld id="{582DE7E4-2E32-4040-A799-2C1D0DAEAD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vs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" y="0"/>
            <a:ext cx="1544320" cy="723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82831" y="4669804"/>
            <a:ext cx="9414921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CC3300"/>
          </a:solidFill>
          <a:latin typeface="Calibri (Headings)"/>
          <a:ea typeface="+mj-ea"/>
          <a:cs typeface="Calibri (Headings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264A-45B2-FD48-BDEF-605610222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12193"/>
            <a:ext cx="7772400" cy="1102519"/>
          </a:xfrm>
        </p:spPr>
        <p:txBody>
          <a:bodyPr/>
          <a:lstStyle/>
          <a:p>
            <a:r>
              <a:rPr lang="en-US" b="1" dirty="0"/>
              <a:t>Vienna Scientific Cluster</a:t>
            </a:r>
            <a:br>
              <a:rPr lang="en-US" b="1" dirty="0"/>
            </a:br>
            <a:br>
              <a:rPr lang="en-US" b="1" dirty="0"/>
            </a:br>
            <a:r>
              <a:rPr lang="en-US" sz="3200" dirty="0"/>
              <a:t>A joint High Performance Computing Facility of Austrian Universities</a:t>
            </a:r>
            <a:br>
              <a:rPr lang="en-US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44688-D981-0040-9871-26BECEF02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57599"/>
            <a:ext cx="6400800" cy="814387"/>
          </a:xfrm>
        </p:spPr>
        <p:txBody>
          <a:bodyPr>
            <a:normAutofit/>
          </a:bodyPr>
          <a:lstStyle/>
          <a:p>
            <a:r>
              <a:rPr lang="en-US" sz="2000" dirty="0"/>
              <a:t>Ernst </a:t>
            </a:r>
            <a:r>
              <a:rPr lang="en-US" sz="2000" dirty="0" err="1"/>
              <a:t>Haunschmid</a:t>
            </a:r>
            <a:r>
              <a:rPr lang="en-US" sz="2000" dirty="0"/>
              <a:t>, TU WIEN</a:t>
            </a:r>
          </a:p>
          <a:p>
            <a:r>
              <a:rPr lang="en-US" sz="2000" dirty="0"/>
              <a:t> EOSC, 30th October 2018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50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0164-A53D-2C49-917E-149F9C55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5E3C-2A67-2F42-ABDB-4E8863DC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New topics</a:t>
            </a:r>
          </a:p>
          <a:p>
            <a:pPr lvl="1"/>
            <a:r>
              <a:rPr lang="en-US" dirty="0"/>
              <a:t>Big data, data analytics, real time data</a:t>
            </a:r>
          </a:p>
          <a:p>
            <a:pPr lvl="1"/>
            <a:r>
              <a:rPr lang="en-US" dirty="0"/>
              <a:t>Machine learning, artificial intelligence</a:t>
            </a:r>
          </a:p>
          <a:p>
            <a:r>
              <a:rPr lang="en-US" dirty="0"/>
              <a:t>Empower scientists</a:t>
            </a:r>
          </a:p>
          <a:p>
            <a:pPr lvl="1"/>
            <a:r>
              <a:rPr lang="en-US" dirty="0"/>
              <a:t>computation resources and data storage</a:t>
            </a:r>
          </a:p>
          <a:p>
            <a:pPr lvl="1"/>
            <a:r>
              <a:rPr lang="en-US" dirty="0"/>
              <a:t>Support scientific projects with new tools and methods</a:t>
            </a:r>
          </a:p>
          <a:p>
            <a:pPr lvl="1"/>
            <a:r>
              <a:rPr lang="en-US" dirty="0"/>
              <a:t>Collaboration and partnership</a:t>
            </a:r>
          </a:p>
          <a:p>
            <a:pPr lvl="1"/>
            <a:r>
              <a:rPr lang="en-US" dirty="0"/>
              <a:t>Interoperability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2881-78C7-5140-83B6-E734512B6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EC6B7-C42B-6E4A-8BE1-1D73CBDB6F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B53F-642D-C942-9F72-57F0A19C5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0A26-EDF1-564B-BCAC-60C5CAA3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F5CB8-2B5D-F04C-9267-464337AC3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Your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76F5D-762F-D84E-B5D7-8D2AD240F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A340D-170C-4F40-8C3C-CD7FDF9784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0ED4-8C50-1746-B660-042889488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E26C-3116-0440-AEF2-A93FD77F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Vienna Scientific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B5DF-6602-1647-8E05-56476C79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Besides Theory and Experiment numerical Simulation has become a third pillar in science. </a:t>
            </a:r>
          </a:p>
          <a:p>
            <a:r>
              <a:rPr lang="en-US"/>
              <a:t>VSC satisfies the high performance computing needs of scientist from all universities with the joint project</a:t>
            </a: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E044F-2669-6C47-ADC6-B0F6E1559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B518D-6C97-1347-90AA-8EF17BED65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206DF-BA32-644A-9056-C4015C3B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0E54-C2BA-054C-8652-D6C5C465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first</a:t>
            </a:r>
            <a:r>
              <a:rPr lang="de-AT" dirty="0"/>
              <a:t> 10 </a:t>
            </a:r>
            <a:r>
              <a:rPr lang="de-AT" dirty="0" err="1"/>
              <a:t>Years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3775-FD0F-304A-9A97-2E916FBA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310824"/>
            <a:ext cx="7812051" cy="335577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Collaboration established 2008</a:t>
            </a:r>
          </a:p>
          <a:p>
            <a:r>
              <a:rPr lang="en-US" sz="2000" dirty="0"/>
              <a:t>VSC-1 installed 2009</a:t>
            </a:r>
          </a:p>
          <a:p>
            <a:pPr lvl="1"/>
            <a:r>
              <a:rPr lang="en-US" sz="1600" dirty="0"/>
              <a:t>Ranked #156 in Top500</a:t>
            </a:r>
          </a:p>
          <a:p>
            <a:pPr lvl="1"/>
            <a:r>
              <a:rPr lang="en-US" sz="1600" dirty="0"/>
              <a:t>32 </a:t>
            </a:r>
            <a:r>
              <a:rPr lang="en-US" sz="1600" dirty="0" err="1"/>
              <a:t>Tflop</a:t>
            </a:r>
            <a:r>
              <a:rPr lang="en-US" sz="1600" dirty="0"/>
              <a:t>/s</a:t>
            </a:r>
          </a:p>
          <a:p>
            <a:r>
              <a:rPr lang="en-US" sz="2000" dirty="0"/>
              <a:t>VSC-2 installed 2011</a:t>
            </a:r>
          </a:p>
          <a:p>
            <a:pPr lvl="1"/>
            <a:r>
              <a:rPr lang="en-US" sz="1600" dirty="0"/>
              <a:t>Ranked #56 in Top500</a:t>
            </a:r>
          </a:p>
          <a:p>
            <a:pPr lvl="1"/>
            <a:r>
              <a:rPr lang="en-US" sz="1600" dirty="0"/>
              <a:t>150 </a:t>
            </a:r>
            <a:r>
              <a:rPr lang="en-US" sz="1600" dirty="0" err="1"/>
              <a:t>Tflop</a:t>
            </a:r>
            <a:r>
              <a:rPr lang="en-US" sz="1600" dirty="0"/>
              <a:t>/s</a:t>
            </a:r>
          </a:p>
          <a:p>
            <a:r>
              <a:rPr lang="en-US" sz="2000" dirty="0"/>
              <a:t>New partners in 2013</a:t>
            </a:r>
          </a:p>
          <a:p>
            <a:r>
              <a:rPr lang="en-US" sz="2000" dirty="0"/>
              <a:t>VSC-3 Installed in 2014</a:t>
            </a:r>
          </a:p>
          <a:p>
            <a:pPr lvl="1"/>
            <a:r>
              <a:rPr lang="en-US" sz="1600" dirty="0"/>
              <a:t>Ranked #85 in Top500</a:t>
            </a:r>
          </a:p>
          <a:p>
            <a:pPr lvl="1"/>
            <a:r>
              <a:rPr lang="en-US" sz="1600" dirty="0"/>
              <a:t>Ranked #86 in Green500</a:t>
            </a:r>
          </a:p>
          <a:p>
            <a:pPr lvl="1"/>
            <a:r>
              <a:rPr lang="en-US" sz="1600" dirty="0"/>
              <a:t>600 </a:t>
            </a:r>
            <a:r>
              <a:rPr lang="en-US" sz="1600" dirty="0" err="1"/>
              <a:t>Tflop</a:t>
            </a:r>
            <a:r>
              <a:rPr lang="en-US" sz="1600" dirty="0"/>
              <a:t>/s</a:t>
            </a:r>
          </a:p>
          <a:p>
            <a:r>
              <a:rPr lang="en-US" sz="2000" dirty="0"/>
              <a:t>More partners in 2016</a:t>
            </a:r>
          </a:p>
          <a:p>
            <a:r>
              <a:rPr lang="en-US" sz="2000" dirty="0"/>
              <a:t>VSC-4 awarded end of 2018</a:t>
            </a:r>
          </a:p>
          <a:p>
            <a:pPr lvl="1"/>
            <a:r>
              <a:rPr lang="en-US" sz="1600" dirty="0"/>
              <a:t>About 2.000 </a:t>
            </a:r>
            <a:r>
              <a:rPr lang="en-US" sz="1600" dirty="0" err="1"/>
              <a:t>Tflop</a:t>
            </a:r>
            <a:r>
              <a:rPr lang="en-US" sz="1600" dirty="0"/>
              <a:t>/s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52F32-55CA-2B42-BCBA-F3DD470D0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Vienna Scientific Cluster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D553C-440C-D348-A846-90A7FD86B5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Ernst Haunschmid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8998-D662-5341-8BF7-4DA9F6EEC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DE7E4-2E32-4040-A799-2C1D0DAEA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E1F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E1F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BB4A6C-6AB8-2243-BCE3-5F4C264E7EAA}"/>
              </a:ext>
            </a:extLst>
          </p:cNvPr>
          <p:cNvGrpSpPr/>
          <p:nvPr/>
        </p:nvGrpSpPr>
        <p:grpSpPr>
          <a:xfrm>
            <a:off x="4340352" y="1065337"/>
            <a:ext cx="4346449" cy="928292"/>
            <a:chOff x="5147099" y="1226307"/>
            <a:chExt cx="3539701" cy="546163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000EDAD8-1A0E-BA4D-A94F-123BB5C95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622" y="1382374"/>
              <a:ext cx="791321" cy="2809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1D6CCB-3882-6346-8DE4-EBC8D1830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099" y="1226307"/>
              <a:ext cx="1165301" cy="5461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E6D45-1421-494E-80A2-5BE85715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757" y="1274819"/>
              <a:ext cx="987043" cy="49523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30461-AAB3-E948-B73B-2AABF216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42" y="2105401"/>
            <a:ext cx="1188257" cy="43960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EAA6E7-BE09-544C-B250-6FE27085B736}"/>
              </a:ext>
            </a:extLst>
          </p:cNvPr>
          <p:cNvGrpSpPr/>
          <p:nvPr/>
        </p:nvGrpSpPr>
        <p:grpSpPr>
          <a:xfrm>
            <a:off x="4572559" y="2107958"/>
            <a:ext cx="2397365" cy="1030300"/>
            <a:chOff x="5335295" y="2096657"/>
            <a:chExt cx="2397365" cy="1030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FA2CE5-E05D-7440-9FB5-9F64754E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984" y="2096657"/>
              <a:ext cx="840101" cy="3821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B613B9-59F2-1343-BBBB-82CEAEC9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560" y="2732889"/>
              <a:ext cx="298100" cy="3940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FC14FB-CB6E-CC43-AE0E-4B8162334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295" y="2713744"/>
              <a:ext cx="434689" cy="3483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D08BF2-EC3E-A94F-BB45-2B721EC13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997" y="2709900"/>
              <a:ext cx="1280175" cy="38000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98DCBE-8A95-B343-A78D-C8BCFE8479BF}"/>
              </a:ext>
            </a:extLst>
          </p:cNvPr>
          <p:cNvGrpSpPr/>
          <p:nvPr/>
        </p:nvGrpSpPr>
        <p:grpSpPr>
          <a:xfrm>
            <a:off x="4663678" y="3491993"/>
            <a:ext cx="3647515" cy="816957"/>
            <a:chOff x="5366869" y="3357890"/>
            <a:chExt cx="3647515" cy="8169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453325-06C7-0F4A-A857-86540A1A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172" y="3691102"/>
              <a:ext cx="1764212" cy="4837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D2C4E2-7CC3-A240-AB69-4F1E626A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869" y="3490996"/>
              <a:ext cx="1780099" cy="4002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921AED-291C-DD4E-A04A-E9CA1268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486" y="3357890"/>
              <a:ext cx="742541" cy="24975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2ACEAD-05AB-DF4C-8283-11A6F2B4F616}"/>
              </a:ext>
            </a:extLst>
          </p:cNvPr>
          <p:cNvSpPr txBox="1"/>
          <p:nvPr/>
        </p:nvSpPr>
        <p:spPr>
          <a:xfrm>
            <a:off x="6072188" y="1385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0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EEEA-DD76-DA4F-A5B0-B04279C6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err="1"/>
              <a:t>Organization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ECE3-B2BA-734B-B9FC-D3B9D2D49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Governance:</a:t>
            </a:r>
          </a:p>
          <a:p>
            <a:pPr lvl="1"/>
            <a:r>
              <a:rPr lang="en-US" dirty="0"/>
              <a:t>Steering Committee advices rectorates of member universities </a:t>
            </a:r>
          </a:p>
          <a:p>
            <a:pPr lvl="1"/>
            <a:r>
              <a:rPr lang="en-US" dirty="0"/>
              <a:t>decides on project applications and grants resources.</a:t>
            </a:r>
          </a:p>
          <a:p>
            <a:pPr lvl="1"/>
            <a:r>
              <a:rPr lang="en-US" dirty="0"/>
              <a:t>Coordination between partners</a:t>
            </a:r>
          </a:p>
          <a:p>
            <a:pPr lvl="1"/>
            <a:r>
              <a:rPr lang="en-US" dirty="0"/>
              <a:t>VSC is </a:t>
            </a:r>
            <a:r>
              <a:rPr lang="en-US" b="1" dirty="0"/>
              <a:t>not</a:t>
            </a:r>
            <a:r>
              <a:rPr lang="en-US" dirty="0"/>
              <a:t> a legal entity</a:t>
            </a:r>
          </a:p>
          <a:p>
            <a:r>
              <a:rPr lang="en-US" dirty="0"/>
              <a:t>Finance:</a:t>
            </a:r>
          </a:p>
          <a:p>
            <a:pPr lvl="1"/>
            <a:r>
              <a:rPr lang="en-US" dirty="0"/>
              <a:t>From the Federal Ministry of Science, Research and Economy via the budget of the member universities.</a:t>
            </a:r>
          </a:p>
          <a:p>
            <a:pPr lvl="1"/>
            <a:r>
              <a:rPr lang="en-US" dirty="0"/>
              <a:t>Additional funding via HRSM projects</a:t>
            </a:r>
          </a:p>
          <a:p>
            <a:pPr lvl="1"/>
            <a:r>
              <a:rPr lang="en-US" dirty="0"/>
              <a:t>Pay per use for other research oriented partners (e.g. </a:t>
            </a:r>
            <a:r>
              <a:rPr lang="en-US" dirty="0" err="1"/>
              <a:t>eodc</a:t>
            </a:r>
            <a:r>
              <a:rPr lang="en-US" dirty="0"/>
              <a:t>)</a:t>
            </a:r>
          </a:p>
          <a:p>
            <a:r>
              <a:rPr lang="en-US" dirty="0"/>
              <a:t>Operation:</a:t>
            </a:r>
          </a:p>
          <a:p>
            <a:pPr lvl="1"/>
            <a:r>
              <a:rPr lang="en-US" dirty="0"/>
              <a:t>TU Wien has been assigned to operate the VSC systems</a:t>
            </a:r>
          </a:p>
          <a:p>
            <a:pPr lvl="1"/>
            <a:r>
              <a:rPr lang="en-US" dirty="0"/>
              <a:t>VSC Team supports user community</a:t>
            </a:r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1F613-501A-3D4A-BD4F-A5A0B9CD0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10B1D-6988-EC4C-98E1-754DD54BB9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AD9F-36AE-1F42-81F0-F1526F1FC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17922"/>
          </a:xfrm>
        </p:spPr>
        <p:txBody>
          <a:bodyPr/>
          <a:lstStyle/>
          <a:p>
            <a:r>
              <a:rPr lang="en-US"/>
              <a:t>VSC-2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Installed Summer 2011</a:t>
            </a:r>
          </a:p>
          <a:p>
            <a:pPr lvl="1"/>
            <a:r>
              <a:rPr lang="en-US"/>
              <a:t>1220 AMD Opteron nodes</a:t>
            </a:r>
          </a:p>
          <a:p>
            <a:pPr lvl="1"/>
            <a:r>
              <a:rPr lang="en-US" err="1"/>
              <a:t>Mellanox</a:t>
            </a:r>
            <a:r>
              <a:rPr lang="en-US"/>
              <a:t> QDR Infiniband</a:t>
            </a:r>
          </a:p>
          <a:p>
            <a:r>
              <a:rPr lang="en-US"/>
              <a:t>Air cooled</a:t>
            </a:r>
          </a:p>
          <a:p>
            <a:pPr lvl="1"/>
            <a:r>
              <a:rPr lang="en-US"/>
              <a:t>Water cooled rear doors</a:t>
            </a:r>
          </a:p>
          <a:p>
            <a:pPr lvl="2"/>
            <a:r>
              <a:rPr lang="en-US"/>
              <a:t>20 °C water input temperature</a:t>
            </a:r>
          </a:p>
          <a:p>
            <a:pPr lvl="2"/>
            <a:r>
              <a:rPr lang="en-US"/>
              <a:t>18 °C in the outer loop</a:t>
            </a:r>
          </a:p>
          <a:p>
            <a:pPr lvl="1"/>
            <a:r>
              <a:rPr lang="en-US"/>
              <a:t>Hybrid cooling system</a:t>
            </a:r>
          </a:p>
          <a:p>
            <a:pPr lvl="2"/>
            <a:r>
              <a:rPr lang="en-US"/>
              <a:t> free-cooling (up to 15°C)</a:t>
            </a:r>
          </a:p>
          <a:p>
            <a:pPr lvl="2"/>
            <a:r>
              <a:rPr lang="en-US"/>
              <a:t>chiller based cooling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Screen Shot 2015-07-12 at 18.0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78" y="1190789"/>
            <a:ext cx="2924022" cy="34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VSC-2 Power consumption</a:t>
            </a:r>
          </a:p>
        </p:txBody>
      </p:sp>
      <p:pic>
        <p:nvPicPr>
          <p:cNvPr id="8" name="Content Placeholder 7" descr="Screen Shot 2015-07-12 at 17.23.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b="316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17922"/>
          </a:xfrm>
        </p:spPr>
        <p:txBody>
          <a:bodyPr/>
          <a:lstStyle/>
          <a:p>
            <a:r>
              <a:rPr lang="en-US"/>
              <a:t>VSC-3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VSC-3 optimized for performance and efficiency</a:t>
            </a:r>
          </a:p>
          <a:p>
            <a:r>
              <a:rPr lang="en-US" sz="2000" dirty="0"/>
              <a:t>Installed Summer 2014</a:t>
            </a:r>
          </a:p>
          <a:p>
            <a:pPr lvl="1"/>
            <a:r>
              <a:rPr lang="en-US" sz="1800" dirty="0"/>
              <a:t>2020 Supermicro based compute nodes</a:t>
            </a:r>
          </a:p>
          <a:p>
            <a:pPr lvl="2"/>
            <a:r>
              <a:rPr lang="en-US" sz="1600" dirty="0"/>
              <a:t>Intel E5-2650 v2 (8 cores, 2.6 GHz)</a:t>
            </a:r>
          </a:p>
          <a:p>
            <a:pPr lvl="2"/>
            <a:r>
              <a:rPr lang="en-US" sz="1600" dirty="0"/>
              <a:t>64 GB main memory </a:t>
            </a:r>
          </a:p>
          <a:p>
            <a:pPr lvl="2"/>
            <a:r>
              <a:rPr lang="en-US" sz="1600" dirty="0"/>
              <a:t>Two Intel QDR </a:t>
            </a:r>
            <a:r>
              <a:rPr lang="en-US" sz="1600" dirty="0" err="1"/>
              <a:t>Infiniband</a:t>
            </a:r>
            <a:r>
              <a:rPr lang="en-US" sz="1600" dirty="0"/>
              <a:t> HCAs</a:t>
            </a:r>
          </a:p>
          <a:p>
            <a:pPr lvl="1"/>
            <a:r>
              <a:rPr lang="en-US" sz="1800" dirty="0"/>
              <a:t>Intel dual-rail QDR </a:t>
            </a:r>
            <a:r>
              <a:rPr lang="en-US" sz="1800" dirty="0" err="1"/>
              <a:t>Infiniband</a:t>
            </a:r>
            <a:endParaRPr lang="en-US" sz="1800" dirty="0"/>
          </a:p>
          <a:p>
            <a:pPr lvl="2"/>
            <a:r>
              <a:rPr lang="en-US" sz="1600" dirty="0"/>
              <a:t>Fabric is segmented into 8 islands </a:t>
            </a:r>
          </a:p>
          <a:p>
            <a:pPr lvl="3"/>
            <a:r>
              <a:rPr lang="en-US" sz="1400" dirty="0"/>
              <a:t>each about 4500 cores</a:t>
            </a:r>
          </a:p>
          <a:p>
            <a:pPr lvl="1"/>
            <a:r>
              <a:rPr lang="en-US" sz="2200" dirty="0"/>
              <a:t>Immersion cooling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twin_blade.jpg">
            <a:extLst>
              <a:ext uri="{FF2B5EF4-FFF2-40B4-BE49-F238E27FC236}">
                <a16:creationId xmlns:a16="http://schemas.microsoft.com/office/drawing/2014/main" id="{27A00CA5-A759-A647-9F67-551C57F9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3" y="1277001"/>
            <a:ext cx="1568457" cy="3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17922"/>
          </a:xfrm>
        </p:spPr>
        <p:txBody>
          <a:bodyPr/>
          <a:lstStyle/>
          <a:p>
            <a:r>
              <a:rPr lang="en-US"/>
              <a:t>VSC-3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Oil based immersion cooling</a:t>
            </a:r>
          </a:p>
          <a:p>
            <a:pPr lvl="1"/>
            <a:r>
              <a:rPr lang="en-US" sz="1800" dirty="0"/>
              <a:t>Provided by Green Revolution Cooling (GRC), Texas based</a:t>
            </a:r>
          </a:p>
          <a:p>
            <a:pPr lvl="1"/>
            <a:r>
              <a:rPr lang="en-US" sz="1800" dirty="0"/>
              <a:t>More than 32.000 liters of white mineral oil </a:t>
            </a:r>
          </a:p>
          <a:p>
            <a:pPr lvl="1"/>
            <a:r>
              <a:rPr lang="en-US" sz="1800" dirty="0"/>
              <a:t>Pump modules (PM) under the raised floor, heat transfer into water loop</a:t>
            </a:r>
          </a:p>
          <a:p>
            <a:r>
              <a:rPr lang="en-US" sz="2000" dirty="0"/>
              <a:t>No room (air) cooling</a:t>
            </a:r>
          </a:p>
          <a:p>
            <a:pPr lvl="1"/>
            <a:r>
              <a:rPr lang="en-US" sz="1800" dirty="0"/>
              <a:t>Room temperature up to 45 °C</a:t>
            </a:r>
          </a:p>
          <a:p>
            <a:pPr lvl="1"/>
            <a:r>
              <a:rPr lang="en-US" sz="1800" dirty="0" err="1"/>
              <a:t>Infiniband</a:t>
            </a:r>
            <a:r>
              <a:rPr lang="en-US" sz="1800" dirty="0"/>
              <a:t> core rack air cooled </a:t>
            </a:r>
          </a:p>
          <a:p>
            <a:r>
              <a:rPr lang="en-US" sz="2200" dirty="0"/>
              <a:t>Free cooling all over the year</a:t>
            </a:r>
          </a:p>
          <a:p>
            <a:pPr lvl="1"/>
            <a:r>
              <a:rPr lang="en-US" sz="1800" dirty="0"/>
              <a:t>Cooling overhead less than 3%</a:t>
            </a:r>
          </a:p>
          <a:p>
            <a:pPr lvl="1"/>
            <a:r>
              <a:rPr lang="en-US" sz="1800" dirty="0"/>
              <a:t>State of the art energy efficiency</a:t>
            </a:r>
          </a:p>
          <a:p>
            <a:r>
              <a:rPr lang="en-US" sz="2000" dirty="0"/>
              <a:t>Storage is located in nearby room</a:t>
            </a:r>
          </a:p>
          <a:p>
            <a:endParaRPr lang="en-US" sz="2000" dirty="0"/>
          </a:p>
          <a:p>
            <a:pPr lvl="2"/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8" descr="vsc-3_2919.jpg">
            <a:extLst>
              <a:ext uri="{FF2B5EF4-FFF2-40B4-BE49-F238E27FC236}">
                <a16:creationId xmlns:a16="http://schemas.microsoft.com/office/drawing/2014/main" id="{1405C407-6217-DE44-BC52-3AB184E7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431792" y="2844584"/>
            <a:ext cx="4242816" cy="1750039"/>
          </a:xfrm>
          <a:prstGeom prst="rect">
            <a:avLst/>
          </a:prstGeom>
        </p:spPr>
      </p:pic>
      <p:pic>
        <p:nvPicPr>
          <p:cNvPr id="11" name="Content Placeholder 9" descr="blade_removed.jpg">
            <a:extLst>
              <a:ext uri="{FF2B5EF4-FFF2-40B4-BE49-F238E27FC236}">
                <a16:creationId xmlns:a16="http://schemas.microsoft.com/office/drawing/2014/main" id="{7911499D-3DCD-6846-8B7D-594931E4D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38" r="-16438"/>
          <a:stretch>
            <a:fillRect/>
          </a:stretch>
        </p:blipFill>
        <p:spPr>
          <a:xfrm>
            <a:off x="4808469" y="2844584"/>
            <a:ext cx="3489462" cy="17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E977-8E05-AB42-83B4-F63964E6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Science at VSC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F2B3-34FB-6142-BF9A-341C7809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VSC is primarily devoted to research</a:t>
            </a:r>
          </a:p>
          <a:p>
            <a:r>
              <a:rPr lang="en-US" dirty="0"/>
              <a:t>Projects are peer reviewed</a:t>
            </a:r>
          </a:p>
          <a:p>
            <a:pPr lvl="1"/>
            <a:r>
              <a:rPr lang="en-US" dirty="0"/>
              <a:t>either by a funding agency (preferred)</a:t>
            </a:r>
          </a:p>
          <a:p>
            <a:pPr lvl="1"/>
            <a:r>
              <a:rPr lang="en-US" dirty="0"/>
              <a:t>or by reviewers appointed by the steering committee</a:t>
            </a:r>
          </a:p>
          <a:p>
            <a:r>
              <a:rPr lang="en-US" dirty="0"/>
              <a:t>Publications and Projects are publicly visible at our web site.</a:t>
            </a:r>
          </a:p>
          <a:p>
            <a:pPr lvl="1"/>
            <a:r>
              <a:rPr lang="en-US" dirty="0"/>
              <a:t>More than 900 publications in scientific journals</a:t>
            </a:r>
          </a:p>
          <a:p>
            <a:r>
              <a:rPr lang="en-US" dirty="0"/>
              <a:t>300 active projects with 1200 users</a:t>
            </a:r>
          </a:p>
          <a:p>
            <a:pPr lvl="1"/>
            <a:r>
              <a:rPr lang="en-US" dirty="0"/>
              <a:t>900 projects since 2009</a:t>
            </a:r>
          </a:p>
          <a:p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C44A8-EEF3-D941-BDD1-6FD8C28C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Vienna Scientific Cluster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3F3BE-E5BE-8D49-A554-01DAFC3B3D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Ernst Haunschmid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2030-AD14-E64F-A1F3-E67541357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2DE7E4-2E32-4040-A799-2C1D0DAEAD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3300"/>
      </a:accent1>
      <a:accent2>
        <a:srgbClr val="335B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7DF749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52434</TotalTime>
  <Words>542</Words>
  <Application>Microsoft Macintosh PowerPoint</Application>
  <PresentationFormat>On-screen Show (16:9)</PresentationFormat>
  <Paragraphs>129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(Headings)</vt:lpstr>
      <vt:lpstr>Office Theme</vt:lpstr>
      <vt:lpstr>Vienna Scientific Cluster  A joint High Performance Computing Facility of Austrian Universities  </vt:lpstr>
      <vt:lpstr>Vienna Scientific Cluster</vt:lpstr>
      <vt:lpstr>The first 10 Years</vt:lpstr>
      <vt:lpstr>Organization</vt:lpstr>
      <vt:lpstr>VSC-2</vt:lpstr>
      <vt:lpstr>VSC-2 Power consumption</vt:lpstr>
      <vt:lpstr>VSC-3</vt:lpstr>
      <vt:lpstr>VSC-3 Cooling</vt:lpstr>
      <vt:lpstr>Science at VSC</vt:lpstr>
      <vt:lpstr>Challenges</vt:lpstr>
      <vt:lpstr>PowerPoint Presentation</vt:lpstr>
    </vt:vector>
  </TitlesOfParts>
  <Company>TU Wien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Reichl</dc:creator>
  <cp:lastModifiedBy>EH</cp:lastModifiedBy>
  <cp:revision>265</cp:revision>
  <dcterms:created xsi:type="dcterms:W3CDTF">2015-03-03T14:09:20Z</dcterms:created>
  <dcterms:modified xsi:type="dcterms:W3CDTF">2018-10-29T06:08:01Z</dcterms:modified>
</cp:coreProperties>
</file>