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631" r:id="rId2"/>
    <p:sldId id="771" r:id="rId3"/>
    <p:sldId id="765" r:id="rId4"/>
    <p:sldId id="766" r:id="rId5"/>
    <p:sldId id="767" r:id="rId6"/>
    <p:sldId id="768" r:id="rId7"/>
    <p:sldId id="769" r:id="rId8"/>
    <p:sldId id="801" r:id="rId9"/>
    <p:sldId id="772" r:id="rId10"/>
    <p:sldId id="792" r:id="rId11"/>
    <p:sldId id="793" r:id="rId12"/>
    <p:sldId id="799" r:id="rId13"/>
    <p:sldId id="800" r:id="rId14"/>
    <p:sldId id="802" r:id="rId15"/>
    <p:sldId id="803" r:id="rId16"/>
    <p:sldId id="804" r:id="rId17"/>
    <p:sldId id="805" r:id="rId18"/>
    <p:sldId id="806" r:id="rId19"/>
    <p:sldId id="773" r:id="rId20"/>
    <p:sldId id="774" r:id="rId21"/>
    <p:sldId id="776" r:id="rId22"/>
    <p:sldId id="777" r:id="rId23"/>
    <p:sldId id="778" r:id="rId24"/>
    <p:sldId id="770" r:id="rId25"/>
    <p:sldId id="779" r:id="rId26"/>
    <p:sldId id="780" r:id="rId27"/>
    <p:sldId id="783" r:id="rId28"/>
    <p:sldId id="784" r:id="rId29"/>
    <p:sldId id="785" r:id="rId30"/>
    <p:sldId id="786" r:id="rId31"/>
    <p:sldId id="787" r:id="rId32"/>
    <p:sldId id="789" r:id="rId33"/>
    <p:sldId id="790" r:id="rId34"/>
    <p:sldId id="791" r:id="rId35"/>
    <p:sldId id="807" r:id="rId36"/>
    <p:sldId id="652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pe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 smtClean="0"/>
              <a:t>Registered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users</a:t>
            </a:r>
            <a:r>
              <a:rPr lang="de-AT" baseline="0" dirty="0" smtClean="0"/>
              <a:t> in Transkribus</a:t>
            </a:r>
            <a:endParaRPr lang="de-A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Tabelle1!$A$1:$A$4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Tabelle1!$B$1:$B$4</c:f>
              <c:numCache>
                <c:formatCode>General</c:formatCode>
                <c:ptCount val="4"/>
                <c:pt idx="0">
                  <c:v>2200</c:v>
                </c:pt>
                <c:pt idx="1">
                  <c:v>4800</c:v>
                </c:pt>
                <c:pt idx="2">
                  <c:v>8500</c:v>
                </c:pt>
                <c:pt idx="3">
                  <c:v>17000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3167232"/>
        <c:axId val="-1393172672"/>
      </c:barChart>
      <c:catAx>
        <c:axId val="-13931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393172672"/>
        <c:crosses val="autoZero"/>
        <c:auto val="1"/>
        <c:lblAlgn val="ctr"/>
        <c:lblOffset val="100"/>
        <c:noMultiLvlLbl val="0"/>
      </c:catAx>
      <c:valAx>
        <c:axId val="-139317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3931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 err="1" smtClean="0"/>
              <a:t>Uploaded</a:t>
            </a:r>
            <a:r>
              <a:rPr lang="de-AT" dirty="0" smtClean="0"/>
              <a:t> </a:t>
            </a:r>
            <a:r>
              <a:rPr lang="de-AT" dirty="0" err="1" smtClean="0"/>
              <a:t>page</a:t>
            </a:r>
            <a:r>
              <a:rPr lang="de-AT" dirty="0" smtClean="0"/>
              <a:t> </a:t>
            </a:r>
            <a:r>
              <a:rPr lang="de-AT" dirty="0" err="1" smtClean="0"/>
              <a:t>images</a:t>
            </a:r>
            <a:r>
              <a:rPr lang="de-AT" dirty="0" smtClean="0"/>
              <a:t> in Sept. 2018 / per </a:t>
            </a:r>
            <a:r>
              <a:rPr lang="de-AT" dirty="0" err="1" smtClean="0"/>
              <a:t>week</a:t>
            </a:r>
            <a:r>
              <a:rPr lang="de-AT" dirty="0" smtClean="0"/>
              <a:t> </a:t>
            </a:r>
          </a:p>
          <a:p>
            <a:pPr>
              <a:defRPr/>
            </a:pPr>
            <a:r>
              <a:rPr lang="de-AT" sz="2800" dirty="0" smtClean="0"/>
              <a:t>/ 92.448 </a:t>
            </a:r>
            <a:r>
              <a:rPr lang="de-AT" sz="2800" dirty="0" err="1" smtClean="0"/>
              <a:t>altogether</a:t>
            </a:r>
            <a:endParaRPr lang="de-AT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Tabelle1!$A$9</c:f>
              <c:strCache>
                <c:ptCount val="1"/>
                <c:pt idx="0">
                  <c:v>Upload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Tabelle1!$B$9:$E$9</c:f>
              <c:numCache>
                <c:formatCode>General</c:formatCode>
                <c:ptCount val="4"/>
                <c:pt idx="0">
                  <c:v>22259</c:v>
                </c:pt>
                <c:pt idx="1">
                  <c:v>17458</c:v>
                </c:pt>
                <c:pt idx="2">
                  <c:v>29652</c:v>
                </c:pt>
                <c:pt idx="3">
                  <c:v>23079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3172128"/>
        <c:axId val="-1393171584"/>
      </c:barChart>
      <c:catAx>
        <c:axId val="-13931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393171584"/>
        <c:crosses val="autoZero"/>
        <c:auto val="1"/>
        <c:lblAlgn val="ctr"/>
        <c:lblOffset val="100"/>
        <c:noMultiLvlLbl val="0"/>
      </c:catAx>
      <c:valAx>
        <c:axId val="-139317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39317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dirty="0" err="1" smtClean="0"/>
              <a:t>Handwritten</a:t>
            </a:r>
            <a:r>
              <a:rPr lang="de-AT" baseline="0" dirty="0" smtClean="0"/>
              <a:t> Text Recognition (HTR) </a:t>
            </a:r>
            <a:r>
              <a:rPr lang="de-AT" baseline="0" dirty="0" err="1" smtClean="0"/>
              <a:t>models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trained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users</a:t>
            </a:r>
            <a:r>
              <a:rPr lang="de-AT" baseline="0" dirty="0" smtClean="0"/>
              <a:t> in Sep</a:t>
            </a:r>
            <a:r>
              <a:rPr lang="de-AT" dirty="0" smtClean="0"/>
              <a:t>tember </a:t>
            </a:r>
            <a:r>
              <a:rPr lang="de-AT" dirty="0"/>
              <a:t>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Tabelle2!$D$8:$D$10</c:f>
              <c:strCache>
                <c:ptCount val="3"/>
                <c:pt idx="0">
                  <c:v>HTR Models</c:v>
                </c:pt>
                <c:pt idx="1">
                  <c:v>Collections</c:v>
                </c:pt>
                <c:pt idx="2">
                  <c:v>Languages</c:v>
                </c:pt>
              </c:strCache>
            </c:strRef>
          </c:cat>
          <c:val>
            <c:numRef>
              <c:f>Tabelle2!$E$8:$E$10</c:f>
              <c:numCache>
                <c:formatCode>General</c:formatCode>
                <c:ptCount val="3"/>
                <c:pt idx="0">
                  <c:v>147</c:v>
                </c:pt>
                <c:pt idx="1">
                  <c:v>74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3174304"/>
        <c:axId val="-1393162336"/>
      </c:barChart>
      <c:catAx>
        <c:axId val="-139317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393162336"/>
        <c:crosses val="autoZero"/>
        <c:auto val="1"/>
        <c:lblAlgn val="ctr"/>
        <c:lblOffset val="100"/>
        <c:noMultiLvlLbl val="0"/>
      </c:catAx>
      <c:valAx>
        <c:axId val="-139316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39317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DC99-D5F5-435D-AB67-82FA41F4E355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A062A-C961-4491-BDCC-48D4004CB6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4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A062A-C961-4491-BDCC-48D4004CB6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06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A062A-C961-4491-BDCC-48D4004CB6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63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A062A-C961-4491-BDCC-48D4004CB6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16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A062A-C961-4491-BDCC-48D4004CB6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36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F55D-D6BB-456C-8FD7-F3DB316D0BB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11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A062A-C961-4491-BDCC-48D4004CB62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3184-A1AC-4C61-BEA4-91D6CEF44AF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8DF3-6AD7-456C-A27D-7E99275A58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3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3184-A1AC-4C61-BEA4-91D6CEF44AF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8DF3-6AD7-456C-A27D-7E99275A58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6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3184-A1AC-4C61-BEA4-91D6CEF44AF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8DF3-6AD7-456C-A27D-7E99275A58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4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3184-A1AC-4C61-BEA4-91D6CEF44AF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8DF3-6AD7-456C-A27D-7E99275A58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3184-A1AC-4C61-BEA4-91D6CEF44AF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8DF3-6AD7-456C-A27D-7E99275A58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68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3184-A1AC-4C61-BEA4-91D6CEF44AF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8DF3-6AD7-456C-A27D-7E99275A58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08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3184-A1AC-4C61-BEA4-91D6CEF44AF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8DF3-6AD7-456C-A27D-7E99275A58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6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3184-A1AC-4C61-BEA4-91D6CEF44AF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8DF3-6AD7-456C-A27D-7E99275A58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79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3184-A1AC-4C61-BEA4-91D6CEF44AF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8DF3-6AD7-456C-A27D-7E99275A58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5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3184-A1AC-4C61-BEA4-91D6CEF44AF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8DF3-6AD7-456C-A27D-7E99275A58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6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33184-A1AC-4C61-BEA4-91D6CEF44AFC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8DF3-6AD7-456C-A27D-7E99275A58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neba.finlit.fi/index.php?lang=eng" TargetMode="External"/><Relationship Id="rId3" Type="http://schemas.openxmlformats.org/officeDocument/2006/relationships/hyperlink" Target="https://www.nla.gov.au/" TargetMode="External"/><Relationship Id="rId7" Type="http://schemas.openxmlformats.org/officeDocument/2006/relationships/hyperlink" Target="http://www.aarhus.dk/stadsarkivet" TargetMode="External"/><Relationship Id="rId2" Type="http://schemas.openxmlformats.org/officeDocument/2006/relationships/hyperlink" Target="http://www.geopa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tes.utoronto.ca/deeds/" TargetMode="External"/><Relationship Id="rId5" Type="http://schemas.openxmlformats.org/officeDocument/2006/relationships/hyperlink" Target="https://www.tugraz.at/tu-graz/services/recherchieren-im-archiv/" TargetMode="External"/><Relationship Id="rId10" Type="http://schemas.openxmlformats.org/officeDocument/2006/relationships/hyperlink" Target="http://www.uta.fi/yky/en/research/folklifearchives.html" TargetMode="External"/><Relationship Id="rId4" Type="http://schemas.openxmlformats.org/officeDocument/2006/relationships/hyperlink" Target="https://germanistik.univie.ac.at/" TargetMode="External"/><Relationship Id="rId9" Type="http://schemas.openxmlformats.org/officeDocument/2006/relationships/hyperlink" Target="http://www.sls.fi/e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nm.de/" TargetMode="External"/><Relationship Id="rId13" Type="http://schemas.openxmlformats.org/officeDocument/2006/relationships/hyperlink" Target="http://mfm.uni-leipzig.de/en/" TargetMode="External"/><Relationship Id="rId3" Type="http://schemas.openxmlformats.org/officeDocument/2006/relationships/hyperlink" Target="http://www.bnf.fr/fr/acc/x.accueil.html" TargetMode="External"/><Relationship Id="rId7" Type="http://schemas.openxmlformats.org/officeDocument/2006/relationships/hyperlink" Target="http://www5.cs.fau.de/" TargetMode="External"/><Relationship Id="rId12" Type="http://schemas.openxmlformats.org/officeDocument/2006/relationships/hyperlink" Target="http://www.i-d-e.de/" TargetMode="External"/><Relationship Id="rId2" Type="http://schemas.openxmlformats.org/officeDocument/2006/relationships/hyperlink" Target="https://www.inria.fr/en/teams/almana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ernuni-hagen.de/geschichteundbiographie/" TargetMode="External"/><Relationship Id="rId11" Type="http://schemas.openxmlformats.org/officeDocument/2006/relationships/hyperlink" Target="https://landesarchiv.hessen.de/hessian-state-archives" TargetMode="External"/><Relationship Id="rId5" Type="http://schemas.openxmlformats.org/officeDocument/2006/relationships/hyperlink" Target="https://www.uni-greifswald.de/" TargetMode="External"/><Relationship Id="rId10" Type="http://schemas.openxmlformats.org/officeDocument/2006/relationships/hyperlink" Target="http://www.uni-heidelberg.de/courses/prospective/academicprograms/geschichte_ma_en.html" TargetMode="External"/><Relationship Id="rId4" Type="http://schemas.openxmlformats.org/officeDocument/2006/relationships/hyperlink" Target="https://www.zbmed.de/" TargetMode="External"/><Relationship Id="rId9" Type="http://schemas.openxmlformats.org/officeDocument/2006/relationships/hyperlink" Target="http://www.gwlb.de/" TargetMode="External"/><Relationship Id="rId14" Type="http://schemas.openxmlformats.org/officeDocument/2006/relationships/hyperlink" Target="http://planet.de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et.gr/web/default_en.asp" TargetMode="External"/><Relationship Id="rId3" Type="http://schemas.openxmlformats.org/officeDocument/2006/relationships/hyperlink" Target="http://www.hs-hannover.de/start/index.html" TargetMode="External"/><Relationship Id="rId7" Type="http://schemas.openxmlformats.org/officeDocument/2006/relationships/hyperlink" Target="http://www.ub.uni-rostock.de/" TargetMode="External"/><Relationship Id="rId12" Type="http://schemas.openxmlformats.org/officeDocument/2006/relationships/hyperlink" Target="http://cvcedhlab.hypotheses.org/" TargetMode="External"/><Relationship Id="rId2" Type="http://schemas.openxmlformats.org/officeDocument/2006/relationships/hyperlink" Target="https://www.uni-erfurt.de/en/libr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rmanistik.uni-rostock.de/forschung/ernst-barlach-briefedition/" TargetMode="External"/><Relationship Id="rId11" Type="http://schemas.openxmlformats.org/officeDocument/2006/relationships/hyperlink" Target="http://marciana.venezia.sbn.it/" TargetMode="External"/><Relationship Id="rId5" Type="http://schemas.openxmlformats.org/officeDocument/2006/relationships/hyperlink" Target="http://www.uni-tuebingen.de/nc/en/facilities/university-library/home.html" TargetMode="External"/><Relationship Id="rId10" Type="http://schemas.openxmlformats.org/officeDocument/2006/relationships/hyperlink" Target="http://stadtarchiv-archiviostorico.gemeinde.bozen.it/bohisto/en;jsessionid=BD0CAB649E1D70BDE7E88B4F184A2027" TargetMode="External"/><Relationship Id="rId4" Type="http://schemas.openxmlformats.org/officeDocument/2006/relationships/hyperlink" Target="https://bibeluebersetzer.badw.de/en/the-project.html" TargetMode="External"/><Relationship Id="rId9" Type="http://schemas.openxmlformats.org/officeDocument/2006/relationships/hyperlink" Target="http://www.archivioricordi.com/en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b.no/English" TargetMode="External"/><Relationship Id="rId3" Type="http://schemas.openxmlformats.org/officeDocument/2006/relationships/hyperlink" Target="http://cultureelerfgoed.nl/" TargetMode="External"/><Relationship Id="rId7" Type="http://schemas.openxmlformats.org/officeDocument/2006/relationships/hyperlink" Target="http://munchmuseet.no/en/" TargetMode="External"/><Relationship Id="rId12" Type="http://schemas.openxmlformats.org/officeDocument/2006/relationships/hyperlink" Target="http://www2.udg.edu/instituts/CRHR/Inici/Arxiudenot%C3%ADcies/tabid/11297/p/22470/language/en-US/Default.aspx" TargetMode="External"/><Relationship Id="rId2" Type="http://schemas.openxmlformats.org/officeDocument/2006/relationships/hyperlink" Target="http://www.globalheritage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f.uio.no/ikos/english/" TargetMode="External"/><Relationship Id="rId11" Type="http://schemas.openxmlformats.org/officeDocument/2006/relationships/hyperlink" Target="http://prolope.uab.cat/english.html" TargetMode="External"/><Relationship Id="rId5" Type="http://schemas.openxmlformats.org/officeDocument/2006/relationships/hyperlink" Target="https://socialhistory.org/" TargetMode="External"/><Relationship Id="rId10" Type="http://schemas.openxmlformats.org/officeDocument/2006/relationships/hyperlink" Target="http://www.bne.es/es/Inicio/index.html" TargetMode="External"/><Relationship Id="rId4" Type="http://schemas.openxmlformats.org/officeDocument/2006/relationships/hyperlink" Target="https://www.huygens.knaw.nl/" TargetMode="External"/><Relationship Id="rId9" Type="http://schemas.openxmlformats.org/officeDocument/2006/relationships/hyperlink" Target="http://ubsm.bg.ac.rs/engleski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ddletemple.org.uk/library-and-archive/library" TargetMode="External"/><Relationship Id="rId3" Type="http://schemas.openxmlformats.org/officeDocument/2006/relationships/hyperlink" Target="https://www.ssrq-sds-fds.ch/online/" TargetMode="External"/><Relationship Id="rId7" Type="http://schemas.openxmlformats.org/officeDocument/2006/relationships/hyperlink" Target="http://www.bl.uk/" TargetMode="External"/><Relationship Id="rId12" Type="http://schemas.openxmlformats.org/officeDocument/2006/relationships/hyperlink" Target="https://wmich.edu/" TargetMode="External"/><Relationship Id="rId2" Type="http://schemas.openxmlformats.org/officeDocument/2006/relationships/hyperlink" Target="https://www.alfred-escher.ch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st.uzh.ch/de.html" TargetMode="External"/><Relationship Id="rId11" Type="http://schemas.openxmlformats.org/officeDocument/2006/relationships/hyperlink" Target="https://www.abdn.ac.uk/" TargetMode="External"/><Relationship Id="rId5" Type="http://schemas.openxmlformats.org/officeDocument/2006/relationships/hyperlink" Target="http://www.dh.unibe.ch/research/our_research/the_monasterial_diary_of_father_joseph_dietrich_from_einsiedeln_1670_1704_an_online_edition_and_commentary/index_eng.html" TargetMode="External"/><Relationship Id="rId10" Type="http://schemas.openxmlformats.org/officeDocument/2006/relationships/hyperlink" Target="https://www.cityoflondon.gov.uk/things-to-do/london-metropolitan-archives/Pages/default.aspx" TargetMode="External"/><Relationship Id="rId4" Type="http://schemas.openxmlformats.org/officeDocument/2006/relationships/hyperlink" Target="http://www.ub.unibas.ch/ub-hauptbibliothek/" TargetMode="External"/><Relationship Id="rId9" Type="http://schemas.openxmlformats.org/officeDocument/2006/relationships/hyperlink" Target="https://www.linnean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transkribus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143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Digital Humanities in </a:t>
            </a:r>
            <a:r>
              <a:rPr lang="en-US" sz="4000" b="1" dirty="0" smtClean="0"/>
              <a:t>Austria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Transkribus</a:t>
            </a:r>
            <a:br>
              <a:rPr lang="en-US" sz="3600" dirty="0" smtClean="0"/>
            </a:br>
            <a:r>
              <a:rPr lang="en-US" sz="3600" dirty="0" smtClean="0"/>
              <a:t>A </a:t>
            </a:r>
            <a:r>
              <a:rPr lang="en-US" sz="3600" dirty="0"/>
              <a:t>European research infrastructure for the automated recognition and searching of historical documents</a:t>
            </a:r>
            <a:endParaRPr lang="en-GB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322638"/>
            <a:ext cx="9144000" cy="1655762"/>
          </a:xfrm>
        </p:spPr>
        <p:txBody>
          <a:bodyPr/>
          <a:lstStyle/>
          <a:p>
            <a:r>
              <a:rPr lang="en-GB" dirty="0" smtClean="0"/>
              <a:t>Günter Mühlberger</a:t>
            </a:r>
          </a:p>
          <a:p>
            <a:r>
              <a:rPr lang="en-GB" smtClean="0"/>
              <a:t>University </a:t>
            </a:r>
            <a:r>
              <a:rPr lang="en-GB" dirty="0" smtClean="0"/>
              <a:t>Innsbruck, </a:t>
            </a:r>
          </a:p>
          <a:p>
            <a:r>
              <a:rPr lang="en-GB" dirty="0" smtClean="0"/>
              <a:t>Digitisation and Digital Preservation Group</a:t>
            </a:r>
            <a:endParaRPr lang="en-GB" dirty="0"/>
          </a:p>
        </p:txBody>
      </p:sp>
      <p:pic>
        <p:nvPicPr>
          <p:cNvPr id="1026" name="Picture 2" descr="READ Projec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5067300"/>
            <a:ext cx="2857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5876" y="365125"/>
            <a:ext cx="9840248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Consortium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9062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    </a:t>
            </a:r>
            <a:r>
              <a:rPr lang="en-GB" sz="2000" b="1" dirty="0" smtClean="0"/>
              <a:t>University Innsbruck (</a:t>
            </a:r>
            <a:r>
              <a:rPr lang="en-GB" sz="2000" b="1" dirty="0"/>
              <a:t>C</a:t>
            </a:r>
            <a:r>
              <a:rPr lang="en-GB" sz="2000" b="1" dirty="0" smtClean="0"/>
              <a:t>oordinator </a:t>
            </a:r>
            <a:r>
              <a:rPr lang="en-GB" sz="2000" b="1" dirty="0"/>
              <a:t>/ </a:t>
            </a:r>
            <a:r>
              <a:rPr lang="en-GB" sz="2000" b="1" dirty="0" smtClean="0"/>
              <a:t>Austria)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    Technical University Valencia (Spain)</a:t>
            </a:r>
            <a:endParaRPr lang="en-GB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    University College London </a:t>
            </a:r>
            <a:r>
              <a:rPr lang="en-GB" sz="2000" b="1" dirty="0" smtClean="0"/>
              <a:t>(UK)</a:t>
            </a:r>
            <a:endParaRPr lang="en-GB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    National </a:t>
            </a:r>
            <a:r>
              <a:rPr lang="en-GB" sz="2000" b="1" dirty="0" err="1"/>
              <a:t>Center</a:t>
            </a:r>
            <a:r>
              <a:rPr lang="en-GB" sz="2000" b="1" dirty="0"/>
              <a:t> for Scientific Research “</a:t>
            </a:r>
            <a:r>
              <a:rPr lang="en-GB" sz="2000" b="1" dirty="0" err="1"/>
              <a:t>Demokritos</a:t>
            </a:r>
            <a:r>
              <a:rPr lang="en-GB" sz="2000" b="1" dirty="0"/>
              <a:t>” </a:t>
            </a:r>
            <a:r>
              <a:rPr lang="en-GB" sz="2000" b="1" dirty="0" smtClean="0"/>
              <a:t>(Greece)</a:t>
            </a:r>
            <a:endParaRPr lang="en-GB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    University </a:t>
            </a:r>
            <a:r>
              <a:rPr lang="en-GB" sz="2000" b="1" dirty="0"/>
              <a:t>of London Computer Centre </a:t>
            </a:r>
            <a:r>
              <a:rPr lang="en-GB" sz="2000" b="1" dirty="0" smtClean="0"/>
              <a:t>(UK)</a:t>
            </a:r>
            <a:endParaRPr lang="en-GB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    </a:t>
            </a:r>
            <a:r>
              <a:rPr lang="en-GB" sz="2000" b="1" dirty="0" smtClean="0"/>
              <a:t>Technical University Vienna – Computer Vision Lab (Austria)</a:t>
            </a:r>
            <a:endParaRPr lang="en-GB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    </a:t>
            </a:r>
            <a:r>
              <a:rPr lang="en-GB" sz="2000" b="1" dirty="0" smtClean="0"/>
              <a:t>University </a:t>
            </a:r>
            <a:r>
              <a:rPr lang="en-GB" sz="2000" b="1" dirty="0"/>
              <a:t>Rostock </a:t>
            </a:r>
            <a:r>
              <a:rPr lang="en-GB" sz="2000" b="1" dirty="0" smtClean="0"/>
              <a:t>(Germany)</a:t>
            </a:r>
            <a:endParaRPr lang="en-GB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    University Leipzig (Germany)</a:t>
            </a:r>
            <a:endParaRPr lang="en-GB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    </a:t>
            </a:r>
            <a:r>
              <a:rPr lang="en-GB" sz="2000" b="1" dirty="0" err="1" smtClean="0"/>
              <a:t>Naver</a:t>
            </a:r>
            <a:r>
              <a:rPr lang="en-GB" sz="2000" b="1" dirty="0" smtClean="0"/>
              <a:t> Labs (France)</a:t>
            </a:r>
            <a:endParaRPr lang="en-GB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    </a:t>
            </a:r>
            <a:r>
              <a:rPr lang="en-GB" sz="2000" b="1" dirty="0" smtClean="0"/>
              <a:t>Technical University Lausanne (</a:t>
            </a:r>
            <a:r>
              <a:rPr lang="en-GB" sz="2000" b="1" dirty="0" err="1" smtClean="0"/>
              <a:t>Schwitzerland</a:t>
            </a:r>
            <a:r>
              <a:rPr lang="en-GB" sz="2000" b="1" dirty="0" smtClean="0"/>
              <a:t>)</a:t>
            </a:r>
            <a:endParaRPr lang="en-GB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    </a:t>
            </a:r>
            <a:r>
              <a:rPr lang="en-GB" sz="2000" b="1" dirty="0" smtClean="0"/>
              <a:t>National Archive Finland </a:t>
            </a:r>
            <a:r>
              <a:rPr lang="en-GB" sz="2000" b="1" dirty="0"/>
              <a:t>(</a:t>
            </a:r>
            <a:r>
              <a:rPr lang="en-GB" sz="2000" b="1" dirty="0" smtClean="0"/>
              <a:t>Finland</a:t>
            </a:r>
            <a:r>
              <a:rPr lang="en-GB" sz="2000" b="1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    </a:t>
            </a:r>
            <a:r>
              <a:rPr lang="en-GB" sz="2000" b="1" dirty="0" err="1" smtClean="0"/>
              <a:t>Statearchive</a:t>
            </a:r>
            <a:r>
              <a:rPr lang="en-GB" sz="2000" b="1" dirty="0" smtClean="0"/>
              <a:t> Zurich </a:t>
            </a:r>
            <a:r>
              <a:rPr lang="en-GB" sz="2000" b="1" dirty="0"/>
              <a:t>(Switzerland)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    Passau </a:t>
            </a:r>
            <a:r>
              <a:rPr lang="en-GB" sz="2000" b="1" dirty="0" err="1" smtClean="0"/>
              <a:t>Diözesanarchiv</a:t>
            </a:r>
            <a:r>
              <a:rPr lang="en-GB" sz="2000" b="1" dirty="0" smtClean="0"/>
              <a:t> (Germany)</a:t>
            </a:r>
            <a:endParaRPr lang="en-GB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 </a:t>
            </a:r>
            <a:r>
              <a:rPr lang="en-GB" sz="2000" b="1" dirty="0" smtClean="0"/>
              <a:t>   Democritus University Thrace (Greece)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513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 - Transkribus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Facts and figures</a:t>
            </a:r>
          </a:p>
          <a:p>
            <a:pPr lvl="1"/>
            <a:r>
              <a:rPr lang="en-GB" dirty="0" smtClean="0"/>
              <a:t>Horizon 2020 </a:t>
            </a:r>
            <a:r>
              <a:rPr lang="en-GB" dirty="0" err="1" smtClean="0"/>
              <a:t>eInfrastructure</a:t>
            </a:r>
            <a:r>
              <a:rPr lang="en-GB" dirty="0" smtClean="0"/>
              <a:t> Project</a:t>
            </a:r>
          </a:p>
          <a:p>
            <a:pPr lvl="1"/>
            <a:r>
              <a:rPr lang="en-GB" dirty="0" smtClean="0"/>
              <a:t>8,2 mill. EUR funding</a:t>
            </a:r>
          </a:p>
          <a:p>
            <a:pPr lvl="1"/>
            <a:r>
              <a:rPr lang="en-GB" dirty="0" smtClean="0"/>
              <a:t>Duration: 1.1.2016 – 30.6.2019</a:t>
            </a:r>
          </a:p>
          <a:p>
            <a:pPr lvl="1"/>
            <a:r>
              <a:rPr lang="en-GB" dirty="0" smtClean="0"/>
              <a:t>14 partners, coordinated by the University of Innsbruck</a:t>
            </a:r>
          </a:p>
          <a:p>
            <a:r>
              <a:rPr lang="en-GB" dirty="0" smtClean="0"/>
              <a:t>Research infrastructure</a:t>
            </a:r>
          </a:p>
          <a:p>
            <a:pPr lvl="1"/>
            <a:r>
              <a:rPr lang="en-GB" dirty="0" smtClean="0"/>
              <a:t>Digitisation, transcription, recognition, search in historical documents</a:t>
            </a:r>
          </a:p>
          <a:p>
            <a:pPr lvl="1"/>
            <a:r>
              <a:rPr lang="en-GB" dirty="0" smtClean="0"/>
              <a:t>Cover the complete workflow so that users need no other tools to come from images to fully functional text</a:t>
            </a:r>
          </a:p>
          <a:p>
            <a:r>
              <a:rPr lang="en-GB" dirty="0" smtClean="0"/>
              <a:t>Culture of collaboration</a:t>
            </a:r>
          </a:p>
          <a:p>
            <a:pPr lvl="1"/>
            <a:r>
              <a:rPr lang="en-GB" dirty="0" smtClean="0"/>
              <a:t>Foster cooperation between all stakeholders in the field: archives/libraries, humanities scholars, computer scientists and public users (volunteers)</a:t>
            </a:r>
          </a:p>
          <a:p>
            <a:pPr lvl="1"/>
            <a:r>
              <a:rPr lang="en-GB" dirty="0" smtClean="0"/>
              <a:t>Open Access</a:t>
            </a:r>
          </a:p>
          <a:p>
            <a:pPr lvl="1"/>
            <a:r>
              <a:rPr lang="en-GB" dirty="0" smtClean="0"/>
              <a:t>Share research and data but enable users to work in a private environment</a:t>
            </a:r>
          </a:p>
        </p:txBody>
      </p:sp>
    </p:spTree>
    <p:extLst>
      <p:ext uri="{BB962C8B-B14F-4D97-AF65-F5344CB8AC3E}">
        <p14:creationId xmlns:p14="http://schemas.microsoft.com/office/powerpoint/2010/main" val="41814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440898" y="2442412"/>
            <a:ext cx="2380278" cy="1864297"/>
          </a:xfrm>
          <a:prstGeom prst="roundRect">
            <a:avLst/>
          </a:prstGeom>
          <a:solidFill>
            <a:schemeClr val="accent5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smtClean="0"/>
              <a:t>HUMANITIES</a:t>
            </a:r>
          </a:p>
          <a:p>
            <a:pPr algn="ctr"/>
            <a:r>
              <a:rPr lang="de-AT" sz="1600" dirty="0" smtClean="0"/>
              <a:t> SCHOLARS</a:t>
            </a:r>
            <a:endParaRPr lang="de-AT" sz="1600" dirty="0"/>
          </a:p>
        </p:txBody>
      </p:sp>
      <p:sp>
        <p:nvSpPr>
          <p:cNvPr id="8" name="Abgerundetes Rechteck 7"/>
          <p:cNvSpPr/>
          <p:nvPr/>
        </p:nvSpPr>
        <p:spPr>
          <a:xfrm>
            <a:off x="4429853" y="340770"/>
            <a:ext cx="3372536" cy="943505"/>
          </a:xfrm>
          <a:prstGeom prst="roundRect">
            <a:avLst/>
          </a:prstGeom>
          <a:solidFill>
            <a:schemeClr val="accent5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smtClean="0"/>
              <a:t>ARCHIVES</a:t>
            </a:r>
          </a:p>
          <a:p>
            <a:pPr algn="ctr"/>
            <a:r>
              <a:rPr lang="de-AT" sz="1600" dirty="0" smtClean="0"/>
              <a:t>LIBRARIES</a:t>
            </a:r>
            <a:endParaRPr lang="de-AT" sz="1600" dirty="0"/>
          </a:p>
        </p:txBody>
      </p:sp>
      <p:sp>
        <p:nvSpPr>
          <p:cNvPr id="9" name="Abgerundetes Rechteck 8"/>
          <p:cNvSpPr/>
          <p:nvPr/>
        </p:nvSpPr>
        <p:spPr>
          <a:xfrm>
            <a:off x="9313141" y="2442412"/>
            <a:ext cx="2254103" cy="1810726"/>
          </a:xfrm>
          <a:prstGeom prst="roundRect">
            <a:avLst/>
          </a:prstGeom>
          <a:solidFill>
            <a:schemeClr val="accent5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smtClean="0"/>
              <a:t>COMPUTER SCIENTISTS</a:t>
            </a:r>
            <a:endParaRPr lang="de-AT" sz="1600" dirty="0"/>
          </a:p>
          <a:p>
            <a:pPr algn="ctr"/>
            <a:r>
              <a:rPr lang="de-AT" sz="1600" dirty="0"/>
              <a:t>&amp; </a:t>
            </a:r>
          </a:p>
          <a:p>
            <a:pPr algn="ctr"/>
            <a:r>
              <a:rPr lang="de-AT" sz="1600" dirty="0" smtClean="0"/>
              <a:t>TECHNOLOGY PROVIDERS</a:t>
            </a:r>
            <a:endParaRPr lang="de-AT" sz="16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4429853" y="5610059"/>
            <a:ext cx="3386480" cy="905835"/>
          </a:xfrm>
          <a:prstGeom prst="roundRect">
            <a:avLst/>
          </a:prstGeom>
          <a:solidFill>
            <a:schemeClr val="accent5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smtClean="0"/>
              <a:t>PUBLIC</a:t>
            </a:r>
          </a:p>
          <a:p>
            <a:pPr algn="ctr"/>
            <a:r>
              <a:rPr lang="de-AT" sz="1600" dirty="0" smtClean="0"/>
              <a:t>VOLUNTEERS</a:t>
            </a:r>
            <a:endParaRPr lang="de-AT" sz="16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4411465" y="2229658"/>
            <a:ext cx="3409950" cy="2509327"/>
          </a:xfrm>
          <a:prstGeom prst="roundRect">
            <a:avLst/>
          </a:prstGeom>
          <a:solidFill>
            <a:schemeClr val="accent3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100" dirty="0"/>
              <a:t>TRANS-</a:t>
            </a:r>
          </a:p>
          <a:p>
            <a:pPr algn="ctr"/>
            <a:r>
              <a:rPr lang="de-AT" sz="2100" dirty="0"/>
              <a:t>KRIBUS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612316" y="1501603"/>
            <a:ext cx="140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err="1" smtClean="0"/>
              <a:t>Digitized</a:t>
            </a:r>
            <a:r>
              <a:rPr lang="de-AT" sz="1600" dirty="0" smtClean="0"/>
              <a:t> </a:t>
            </a:r>
            <a:r>
              <a:rPr lang="de-AT" sz="1600" dirty="0" err="1" smtClean="0"/>
              <a:t>documents</a:t>
            </a:r>
            <a:endParaRPr lang="de-AT" sz="1600" dirty="0"/>
          </a:p>
        </p:txBody>
      </p:sp>
      <p:cxnSp>
        <p:nvCxnSpPr>
          <p:cNvPr id="14" name="Gewinkelte Verbindung 13"/>
          <p:cNvCxnSpPr/>
          <p:nvPr/>
        </p:nvCxnSpPr>
        <p:spPr>
          <a:xfrm rot="5400000">
            <a:off x="4902827" y="1756966"/>
            <a:ext cx="692097" cy="2"/>
          </a:xfrm>
          <a:prstGeom prst="bentConnector3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/>
          <p:nvPr/>
        </p:nvCxnSpPr>
        <p:spPr>
          <a:xfrm rot="16200000" flipV="1">
            <a:off x="6833231" y="1762578"/>
            <a:ext cx="720113" cy="2"/>
          </a:xfrm>
          <a:prstGeom prst="bentConnector3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bgerundetes Rechteck 15"/>
          <p:cNvSpPr/>
          <p:nvPr/>
        </p:nvSpPr>
        <p:spPr>
          <a:xfrm>
            <a:off x="5523900" y="2365510"/>
            <a:ext cx="1137289" cy="462373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/>
              <a:t>S</a:t>
            </a:r>
            <a:r>
              <a:rPr lang="de-AT" sz="1200" dirty="0" smtClean="0"/>
              <a:t>TORAGE</a:t>
            </a:r>
            <a:endParaRPr lang="de-AT" sz="1200" dirty="0"/>
          </a:p>
        </p:txBody>
      </p:sp>
      <p:cxnSp>
        <p:nvCxnSpPr>
          <p:cNvPr id="17" name="Gewinkelte Verbindung 16"/>
          <p:cNvCxnSpPr/>
          <p:nvPr/>
        </p:nvCxnSpPr>
        <p:spPr>
          <a:xfrm>
            <a:off x="3105805" y="2940547"/>
            <a:ext cx="1162508" cy="1"/>
          </a:xfrm>
          <a:prstGeom prst="bentConnector3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050094" y="2292451"/>
            <a:ext cx="143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smtClean="0"/>
              <a:t>Domain </a:t>
            </a:r>
            <a:r>
              <a:rPr lang="de-AT" sz="1600" dirty="0" err="1" smtClean="0"/>
              <a:t>knowledge</a:t>
            </a:r>
            <a:endParaRPr lang="de-AT" sz="1600" dirty="0"/>
          </a:p>
        </p:txBody>
      </p:sp>
      <p:cxnSp>
        <p:nvCxnSpPr>
          <p:cNvPr id="20" name="Gewinkelte Verbindung 19"/>
          <p:cNvCxnSpPr/>
          <p:nvPr/>
        </p:nvCxnSpPr>
        <p:spPr>
          <a:xfrm rot="10800000">
            <a:off x="3050095" y="3965686"/>
            <a:ext cx="1166339" cy="2"/>
          </a:xfrm>
          <a:prstGeom prst="bentConnector3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bgerundetes Rechteck 20"/>
          <p:cNvSpPr/>
          <p:nvPr/>
        </p:nvSpPr>
        <p:spPr>
          <a:xfrm>
            <a:off x="4498831" y="3053899"/>
            <a:ext cx="1046607" cy="817022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/>
              <a:t>EXPERT</a:t>
            </a:r>
          </a:p>
          <a:p>
            <a:pPr algn="ctr"/>
            <a:r>
              <a:rPr lang="de-AT" sz="1200" dirty="0" smtClean="0"/>
              <a:t>INTERFACE</a:t>
            </a:r>
            <a:endParaRPr lang="de-AT" sz="1200" dirty="0"/>
          </a:p>
        </p:txBody>
      </p:sp>
      <p:cxnSp>
        <p:nvCxnSpPr>
          <p:cNvPr id="24" name="Gewinkelte Verbindung 23"/>
          <p:cNvCxnSpPr/>
          <p:nvPr/>
        </p:nvCxnSpPr>
        <p:spPr>
          <a:xfrm>
            <a:off x="7987558" y="2928556"/>
            <a:ext cx="1159439" cy="1"/>
          </a:xfrm>
          <a:prstGeom prst="bentConnector3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/>
          <p:nvPr/>
        </p:nvCxnSpPr>
        <p:spPr>
          <a:xfrm rot="10800000">
            <a:off x="7951771" y="3965686"/>
            <a:ext cx="1166339" cy="2"/>
          </a:xfrm>
          <a:prstGeom prst="bentConnector3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bgerundetes Rechteck 25"/>
          <p:cNvSpPr/>
          <p:nvPr/>
        </p:nvSpPr>
        <p:spPr>
          <a:xfrm>
            <a:off x="6583284" y="3053898"/>
            <a:ext cx="1148224" cy="791066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/>
              <a:t>TRAINING</a:t>
            </a:r>
          </a:p>
          <a:p>
            <a:pPr algn="ctr"/>
            <a:r>
              <a:rPr lang="de-AT" sz="1200" dirty="0" smtClean="0"/>
              <a:t>RECOGNITION</a:t>
            </a:r>
          </a:p>
          <a:p>
            <a:pPr algn="ctr"/>
            <a:r>
              <a:rPr lang="de-AT" sz="1200" dirty="0" smtClean="0"/>
              <a:t>SEARCH</a:t>
            </a:r>
            <a:endParaRPr lang="de-AT" sz="1200" dirty="0"/>
          </a:p>
        </p:txBody>
      </p:sp>
      <p:sp>
        <p:nvSpPr>
          <p:cNvPr id="27" name="Textfeld 26"/>
          <p:cNvSpPr txBox="1"/>
          <p:nvPr/>
        </p:nvSpPr>
        <p:spPr>
          <a:xfrm>
            <a:off x="7239575" y="4894676"/>
            <a:ext cx="1878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err="1" smtClean="0"/>
              <a:t>Improved</a:t>
            </a:r>
            <a:endParaRPr lang="de-AT" sz="1600" dirty="0" smtClean="0"/>
          </a:p>
          <a:p>
            <a:pPr algn="ctr"/>
            <a:r>
              <a:rPr lang="de-AT" sz="1600" dirty="0" smtClean="0"/>
              <a:t> </a:t>
            </a:r>
            <a:r>
              <a:rPr lang="de-AT" sz="1600" dirty="0" err="1" smtClean="0"/>
              <a:t>services</a:t>
            </a:r>
            <a:endParaRPr lang="de-AT" sz="1600" dirty="0"/>
          </a:p>
        </p:txBody>
      </p:sp>
      <p:sp>
        <p:nvSpPr>
          <p:cNvPr id="28" name="Abgerundetes Rechteck 27"/>
          <p:cNvSpPr/>
          <p:nvPr/>
        </p:nvSpPr>
        <p:spPr>
          <a:xfrm>
            <a:off x="5651093" y="4057123"/>
            <a:ext cx="1046607" cy="462373"/>
          </a:xfrm>
          <a:prstGeom prst="round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/>
              <a:t>WEB INTERFACE</a:t>
            </a:r>
            <a:endParaRPr lang="de-AT" sz="1200" dirty="0"/>
          </a:p>
        </p:txBody>
      </p:sp>
      <p:cxnSp>
        <p:nvCxnSpPr>
          <p:cNvPr id="29" name="Gewinkelte Verbindung 28"/>
          <p:cNvCxnSpPr/>
          <p:nvPr/>
        </p:nvCxnSpPr>
        <p:spPr>
          <a:xfrm rot="16200000" flipH="1">
            <a:off x="6847626" y="5199093"/>
            <a:ext cx="691323" cy="2"/>
          </a:xfrm>
          <a:prstGeom prst="bentConnector3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/>
          <p:nvPr/>
        </p:nvCxnSpPr>
        <p:spPr>
          <a:xfrm rot="16200000" flipV="1">
            <a:off x="4892451" y="5197407"/>
            <a:ext cx="709837" cy="3009"/>
          </a:xfrm>
          <a:prstGeom prst="bentConnector3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2919739" y="4713758"/>
            <a:ext cx="1878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err="1" smtClean="0"/>
              <a:t>Digitize</a:t>
            </a:r>
            <a:endParaRPr lang="de-AT" sz="1600" dirty="0" smtClean="0"/>
          </a:p>
          <a:p>
            <a:pPr algn="ctr"/>
            <a:r>
              <a:rPr lang="de-AT" sz="1600" dirty="0" smtClean="0"/>
              <a:t>Search</a:t>
            </a:r>
          </a:p>
          <a:p>
            <a:pPr algn="ctr"/>
            <a:r>
              <a:rPr lang="de-AT" sz="1600" dirty="0" err="1" smtClean="0"/>
              <a:t>Contribute</a:t>
            </a:r>
            <a:endParaRPr lang="de-AT" sz="1600" dirty="0" smtClean="0"/>
          </a:p>
        </p:txBody>
      </p:sp>
      <p:sp>
        <p:nvSpPr>
          <p:cNvPr id="33" name="Textfeld 32"/>
          <p:cNvSpPr txBox="1"/>
          <p:nvPr/>
        </p:nvSpPr>
        <p:spPr>
          <a:xfrm>
            <a:off x="7869245" y="2181784"/>
            <a:ext cx="140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smtClean="0"/>
              <a:t>Data</a:t>
            </a:r>
          </a:p>
          <a:p>
            <a:pPr algn="ctr"/>
            <a:r>
              <a:rPr lang="de-AT" sz="1600" dirty="0" err="1" smtClean="0"/>
              <a:t>Competitions</a:t>
            </a:r>
            <a:endParaRPr lang="de-AT" sz="1600" dirty="0" smtClean="0"/>
          </a:p>
        </p:txBody>
      </p:sp>
      <p:sp>
        <p:nvSpPr>
          <p:cNvPr id="34" name="Textfeld 33"/>
          <p:cNvSpPr txBox="1"/>
          <p:nvPr/>
        </p:nvSpPr>
        <p:spPr>
          <a:xfrm>
            <a:off x="7886284" y="3403785"/>
            <a:ext cx="1409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smtClean="0"/>
              <a:t>Technology</a:t>
            </a:r>
            <a:endParaRPr lang="de-AT" sz="1600" dirty="0"/>
          </a:p>
        </p:txBody>
      </p:sp>
      <p:sp>
        <p:nvSpPr>
          <p:cNvPr id="35" name="Textfeld 34"/>
          <p:cNvSpPr txBox="1"/>
          <p:nvPr/>
        </p:nvSpPr>
        <p:spPr>
          <a:xfrm>
            <a:off x="7241463" y="1427555"/>
            <a:ext cx="140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err="1" smtClean="0"/>
              <a:t>Recognized</a:t>
            </a:r>
            <a:r>
              <a:rPr lang="de-AT" sz="1600" dirty="0" smtClean="0"/>
              <a:t> </a:t>
            </a:r>
            <a:r>
              <a:rPr lang="de-AT" sz="1600" dirty="0" err="1" smtClean="0"/>
              <a:t>documents</a:t>
            </a:r>
            <a:endParaRPr lang="de-AT" sz="1600" dirty="0" smtClean="0"/>
          </a:p>
        </p:txBody>
      </p:sp>
      <p:sp>
        <p:nvSpPr>
          <p:cNvPr id="36" name="Textfeld 35"/>
          <p:cNvSpPr txBox="1"/>
          <p:nvPr/>
        </p:nvSpPr>
        <p:spPr>
          <a:xfrm>
            <a:off x="2999106" y="3451782"/>
            <a:ext cx="1409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err="1" smtClean="0"/>
              <a:t>Results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2597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Memorandum of Understanding Partners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AT" b="1" dirty="0" err="1"/>
              <a:t>Australia</a:t>
            </a:r>
            <a:endParaRPr lang="de-AT" dirty="0"/>
          </a:p>
          <a:p>
            <a:r>
              <a:rPr lang="de-AT" dirty="0" err="1">
                <a:hlinkClick r:id="rId2"/>
              </a:rPr>
              <a:t>Geopast</a:t>
            </a:r>
            <a:endParaRPr lang="de-AT" dirty="0"/>
          </a:p>
          <a:p>
            <a:r>
              <a:rPr lang="de-AT" dirty="0">
                <a:hlinkClick r:id="rId3"/>
              </a:rPr>
              <a:t>National Library </a:t>
            </a:r>
            <a:r>
              <a:rPr lang="de-AT" dirty="0" err="1">
                <a:hlinkClick r:id="rId3"/>
              </a:rPr>
              <a:t>of</a:t>
            </a:r>
            <a:r>
              <a:rPr lang="de-AT" dirty="0">
                <a:hlinkClick r:id="rId3"/>
              </a:rPr>
              <a:t> </a:t>
            </a:r>
            <a:r>
              <a:rPr lang="de-AT" dirty="0" err="1">
                <a:hlinkClick r:id="rId3"/>
              </a:rPr>
              <a:t>Australia</a:t>
            </a:r>
            <a:endParaRPr lang="de-AT" dirty="0"/>
          </a:p>
          <a:p>
            <a:r>
              <a:rPr lang="de-AT" b="1" dirty="0"/>
              <a:t>Austria</a:t>
            </a:r>
            <a:endParaRPr lang="de-AT" dirty="0"/>
          </a:p>
          <a:p>
            <a:r>
              <a:rPr lang="de-AT" dirty="0">
                <a:hlinkClick r:id="rId4"/>
              </a:rPr>
              <a:t>University Vienna, German Studies Department</a:t>
            </a:r>
            <a:endParaRPr lang="de-AT" dirty="0"/>
          </a:p>
          <a:p>
            <a:r>
              <a:rPr lang="de-AT" dirty="0">
                <a:hlinkClick r:id="rId5"/>
              </a:rPr>
              <a:t>Technical University Graz – University Archive</a:t>
            </a:r>
            <a:endParaRPr lang="de-AT" dirty="0"/>
          </a:p>
          <a:p>
            <a:r>
              <a:rPr lang="de-AT" b="1" dirty="0"/>
              <a:t>Canada</a:t>
            </a:r>
            <a:endParaRPr lang="de-AT" dirty="0"/>
          </a:p>
          <a:p>
            <a:r>
              <a:rPr lang="de-AT" dirty="0">
                <a:hlinkClick r:id="rId6"/>
              </a:rPr>
              <a:t>DEEDS Project – University </a:t>
            </a:r>
            <a:r>
              <a:rPr lang="de-AT" dirty="0" err="1">
                <a:hlinkClick r:id="rId6"/>
              </a:rPr>
              <a:t>of</a:t>
            </a:r>
            <a:r>
              <a:rPr lang="de-AT" dirty="0">
                <a:hlinkClick r:id="rId6"/>
              </a:rPr>
              <a:t> Toronto</a:t>
            </a:r>
            <a:endParaRPr lang="de-AT" dirty="0"/>
          </a:p>
          <a:p>
            <a:r>
              <a:rPr lang="de-AT" b="1" dirty="0" err="1"/>
              <a:t>Denmark</a:t>
            </a:r>
            <a:endParaRPr lang="de-AT" dirty="0"/>
          </a:p>
          <a:p>
            <a:r>
              <a:rPr lang="de-AT" dirty="0" err="1">
                <a:hlinkClick r:id="rId7"/>
              </a:rPr>
              <a:t>Aarhus</a:t>
            </a:r>
            <a:r>
              <a:rPr lang="de-AT" dirty="0">
                <a:hlinkClick r:id="rId7"/>
              </a:rPr>
              <a:t> City Archives</a:t>
            </a:r>
            <a:endParaRPr lang="de-AT" dirty="0"/>
          </a:p>
          <a:p>
            <a:r>
              <a:rPr lang="de-AT" b="1" dirty="0" err="1"/>
              <a:t>Finland</a:t>
            </a:r>
            <a:endParaRPr lang="de-AT" dirty="0"/>
          </a:p>
          <a:p>
            <a:r>
              <a:rPr lang="de-AT" dirty="0" err="1">
                <a:hlinkClick r:id="rId8"/>
              </a:rPr>
              <a:t>Finnish</a:t>
            </a:r>
            <a:r>
              <a:rPr lang="de-AT" dirty="0">
                <a:hlinkClick r:id="rId8"/>
              </a:rPr>
              <a:t> </a:t>
            </a:r>
            <a:r>
              <a:rPr lang="de-AT" dirty="0" err="1">
                <a:hlinkClick r:id="rId8"/>
              </a:rPr>
              <a:t>Literature</a:t>
            </a:r>
            <a:r>
              <a:rPr lang="de-AT" dirty="0">
                <a:hlinkClick r:id="rId8"/>
              </a:rPr>
              <a:t> Society</a:t>
            </a:r>
            <a:endParaRPr lang="de-AT" dirty="0"/>
          </a:p>
          <a:p>
            <a:r>
              <a:rPr lang="de-AT" dirty="0">
                <a:hlinkClick r:id="rId9"/>
              </a:rPr>
              <a:t>The Society </a:t>
            </a:r>
            <a:r>
              <a:rPr lang="de-AT" dirty="0" err="1">
                <a:hlinkClick r:id="rId9"/>
              </a:rPr>
              <a:t>of</a:t>
            </a:r>
            <a:r>
              <a:rPr lang="de-AT" dirty="0">
                <a:hlinkClick r:id="rId9"/>
              </a:rPr>
              <a:t> </a:t>
            </a:r>
            <a:r>
              <a:rPr lang="de-AT" dirty="0" err="1">
                <a:hlinkClick r:id="rId9"/>
              </a:rPr>
              <a:t>Swedish</a:t>
            </a:r>
            <a:r>
              <a:rPr lang="de-AT" dirty="0">
                <a:hlinkClick r:id="rId9"/>
              </a:rPr>
              <a:t> </a:t>
            </a:r>
            <a:r>
              <a:rPr lang="de-AT" dirty="0" err="1">
                <a:hlinkClick r:id="rId9"/>
              </a:rPr>
              <a:t>Literature</a:t>
            </a:r>
            <a:r>
              <a:rPr lang="de-AT" dirty="0">
                <a:hlinkClick r:id="rId9"/>
              </a:rPr>
              <a:t> in </a:t>
            </a:r>
            <a:r>
              <a:rPr lang="de-AT" dirty="0" err="1">
                <a:hlinkClick r:id="rId9"/>
              </a:rPr>
              <a:t>Finland</a:t>
            </a:r>
            <a:endParaRPr lang="de-AT" dirty="0"/>
          </a:p>
          <a:p>
            <a:r>
              <a:rPr lang="de-AT" dirty="0">
                <a:hlinkClick r:id="rId10"/>
              </a:rPr>
              <a:t>Tampere University </a:t>
            </a:r>
            <a:r>
              <a:rPr lang="de-AT" dirty="0" err="1">
                <a:hlinkClick r:id="rId10"/>
              </a:rPr>
              <a:t>Folklife</a:t>
            </a:r>
            <a:r>
              <a:rPr lang="de-AT" dirty="0">
                <a:hlinkClick r:id="rId10"/>
              </a:rPr>
              <a:t> </a:t>
            </a:r>
            <a:r>
              <a:rPr lang="de-AT" dirty="0" smtClean="0">
                <a:hlinkClick r:id="rId10"/>
              </a:rPr>
              <a:t>Archives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61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AT" b="1" dirty="0"/>
              <a:t>France</a:t>
            </a:r>
            <a:endParaRPr lang="de-AT" dirty="0"/>
          </a:p>
          <a:p>
            <a:r>
              <a:rPr lang="de-AT" dirty="0" err="1">
                <a:hlinkClick r:id="rId2"/>
              </a:rPr>
              <a:t>ALMAnaCH</a:t>
            </a:r>
            <a:r>
              <a:rPr lang="de-AT" dirty="0">
                <a:hlinkClick r:id="rId2"/>
              </a:rPr>
              <a:t> – </a:t>
            </a:r>
            <a:r>
              <a:rPr lang="de-AT" dirty="0" err="1">
                <a:hlinkClick r:id="rId2"/>
              </a:rPr>
              <a:t>Inria</a:t>
            </a:r>
            <a:r>
              <a:rPr lang="de-AT" dirty="0">
                <a:hlinkClick r:id="rId2"/>
              </a:rPr>
              <a:t> Paris Research </a:t>
            </a:r>
            <a:r>
              <a:rPr lang="de-AT" dirty="0" err="1">
                <a:hlinkClick r:id="rId2"/>
              </a:rPr>
              <a:t>Centre</a:t>
            </a:r>
            <a:endParaRPr lang="de-AT" dirty="0"/>
          </a:p>
          <a:p>
            <a:r>
              <a:rPr lang="de-AT" dirty="0">
                <a:hlinkClick r:id="rId3"/>
              </a:rPr>
              <a:t>National Library </a:t>
            </a:r>
            <a:r>
              <a:rPr lang="de-AT" dirty="0" err="1">
                <a:hlinkClick r:id="rId3"/>
              </a:rPr>
              <a:t>of</a:t>
            </a:r>
            <a:r>
              <a:rPr lang="de-AT" dirty="0">
                <a:hlinkClick r:id="rId3"/>
              </a:rPr>
              <a:t> France</a:t>
            </a:r>
            <a:endParaRPr lang="de-AT" dirty="0"/>
          </a:p>
          <a:p>
            <a:r>
              <a:rPr lang="de-AT" b="1" dirty="0" smtClean="0"/>
              <a:t>Germany</a:t>
            </a:r>
            <a:endParaRPr lang="de-AT" dirty="0"/>
          </a:p>
          <a:p>
            <a:r>
              <a:rPr lang="de-AT" dirty="0">
                <a:hlinkClick r:id="rId4"/>
              </a:rPr>
              <a:t>Deutsche Zentralbibliothek für Medizin</a:t>
            </a:r>
            <a:endParaRPr lang="de-AT" dirty="0"/>
          </a:p>
          <a:p>
            <a:r>
              <a:rPr lang="de-AT" dirty="0">
                <a:hlinkClick r:id="rId5"/>
              </a:rPr>
              <a:t>Ernst-Moritz-Arndt-University </a:t>
            </a:r>
            <a:r>
              <a:rPr lang="de-AT" dirty="0" err="1">
                <a:hlinkClick r:id="rId5"/>
              </a:rPr>
              <a:t>of</a:t>
            </a:r>
            <a:r>
              <a:rPr lang="de-AT" dirty="0">
                <a:hlinkClick r:id="rId5"/>
              </a:rPr>
              <a:t> Greifswald</a:t>
            </a:r>
            <a:endParaRPr lang="de-AT" dirty="0"/>
          </a:p>
          <a:p>
            <a:r>
              <a:rPr lang="de-AT" dirty="0">
                <a:hlinkClick r:id="rId6"/>
              </a:rPr>
              <a:t>Fernuniversität Hagen – Department </a:t>
            </a:r>
            <a:r>
              <a:rPr lang="de-AT" dirty="0" err="1">
                <a:hlinkClick r:id="rId6"/>
              </a:rPr>
              <a:t>for</a:t>
            </a:r>
            <a:r>
              <a:rPr lang="de-AT" dirty="0">
                <a:hlinkClick r:id="rId6"/>
              </a:rPr>
              <a:t> </a:t>
            </a:r>
            <a:r>
              <a:rPr lang="de-AT" dirty="0" err="1">
                <a:hlinkClick r:id="rId6"/>
              </a:rPr>
              <a:t>History</a:t>
            </a:r>
            <a:r>
              <a:rPr lang="de-AT" dirty="0">
                <a:hlinkClick r:id="rId6"/>
              </a:rPr>
              <a:t> </a:t>
            </a:r>
            <a:r>
              <a:rPr lang="de-AT" dirty="0" err="1">
                <a:hlinkClick r:id="rId6"/>
              </a:rPr>
              <a:t>and</a:t>
            </a:r>
            <a:r>
              <a:rPr lang="de-AT" dirty="0">
                <a:hlinkClick r:id="rId6"/>
              </a:rPr>
              <a:t> </a:t>
            </a:r>
            <a:r>
              <a:rPr lang="de-AT" dirty="0" err="1">
                <a:hlinkClick r:id="rId6"/>
              </a:rPr>
              <a:t>Biography</a:t>
            </a:r>
            <a:endParaRPr lang="de-AT" dirty="0"/>
          </a:p>
          <a:p>
            <a:r>
              <a:rPr lang="de-AT" dirty="0">
                <a:hlinkClick r:id="rId7"/>
              </a:rPr>
              <a:t>Friedrich-Alexander-Universität Erlangen-Nürnberg – Pattern Recognition Lab</a:t>
            </a:r>
            <a:endParaRPr lang="de-AT" dirty="0"/>
          </a:p>
          <a:p>
            <a:r>
              <a:rPr lang="de-AT" dirty="0">
                <a:hlinkClick r:id="rId8"/>
              </a:rPr>
              <a:t>Germanisches Nationalmuseum</a:t>
            </a:r>
            <a:endParaRPr lang="de-AT" dirty="0"/>
          </a:p>
          <a:p>
            <a:r>
              <a:rPr lang="de-AT" dirty="0">
                <a:hlinkClick r:id="rId9"/>
              </a:rPr>
              <a:t>Gottfried Wilhelm Leibniz Bibliothek</a:t>
            </a:r>
            <a:endParaRPr lang="de-AT" dirty="0"/>
          </a:p>
          <a:p>
            <a:r>
              <a:rPr lang="de-AT" dirty="0">
                <a:hlinkClick r:id="rId10"/>
              </a:rPr>
              <a:t>Heidelberg University, Department </a:t>
            </a:r>
            <a:r>
              <a:rPr lang="de-AT" dirty="0" err="1">
                <a:hlinkClick r:id="rId10"/>
              </a:rPr>
              <a:t>of</a:t>
            </a:r>
            <a:r>
              <a:rPr lang="de-AT" dirty="0">
                <a:hlinkClick r:id="rId10"/>
              </a:rPr>
              <a:t> </a:t>
            </a:r>
            <a:r>
              <a:rPr lang="de-AT" dirty="0" err="1">
                <a:hlinkClick r:id="rId10"/>
              </a:rPr>
              <a:t>History</a:t>
            </a:r>
            <a:endParaRPr lang="de-AT" dirty="0"/>
          </a:p>
          <a:p>
            <a:r>
              <a:rPr lang="de-AT" dirty="0">
                <a:hlinkClick r:id="rId11"/>
              </a:rPr>
              <a:t>The </a:t>
            </a:r>
            <a:r>
              <a:rPr lang="de-AT" dirty="0" err="1">
                <a:hlinkClick r:id="rId11"/>
              </a:rPr>
              <a:t>Hessian</a:t>
            </a:r>
            <a:r>
              <a:rPr lang="de-AT" dirty="0">
                <a:hlinkClick r:id="rId11"/>
              </a:rPr>
              <a:t> State Archives</a:t>
            </a:r>
            <a:endParaRPr lang="de-AT" dirty="0"/>
          </a:p>
          <a:p>
            <a:r>
              <a:rPr lang="de-AT" dirty="0">
                <a:hlinkClick r:id="rId12"/>
              </a:rPr>
              <a:t>Institute </a:t>
            </a:r>
            <a:r>
              <a:rPr lang="de-AT" dirty="0" err="1">
                <a:hlinkClick r:id="rId12"/>
              </a:rPr>
              <a:t>for</a:t>
            </a:r>
            <a:r>
              <a:rPr lang="de-AT" dirty="0">
                <a:hlinkClick r:id="rId12"/>
              </a:rPr>
              <a:t> </a:t>
            </a:r>
            <a:r>
              <a:rPr lang="de-AT" dirty="0" err="1">
                <a:hlinkClick r:id="rId12"/>
              </a:rPr>
              <a:t>Documentology</a:t>
            </a:r>
            <a:r>
              <a:rPr lang="de-AT" dirty="0">
                <a:hlinkClick r:id="rId12"/>
              </a:rPr>
              <a:t> </a:t>
            </a:r>
            <a:r>
              <a:rPr lang="de-AT" dirty="0" err="1">
                <a:hlinkClick r:id="rId12"/>
              </a:rPr>
              <a:t>and</a:t>
            </a:r>
            <a:r>
              <a:rPr lang="de-AT" dirty="0">
                <a:hlinkClick r:id="rId12"/>
              </a:rPr>
              <a:t> </a:t>
            </a:r>
            <a:r>
              <a:rPr lang="de-AT" dirty="0" err="1">
                <a:hlinkClick r:id="rId12"/>
              </a:rPr>
              <a:t>Scholarly</a:t>
            </a:r>
            <a:r>
              <a:rPr lang="de-AT" dirty="0">
                <a:hlinkClick r:id="rId12"/>
              </a:rPr>
              <a:t> </a:t>
            </a:r>
            <a:r>
              <a:rPr lang="de-AT" dirty="0" err="1">
                <a:hlinkClick r:id="rId12"/>
              </a:rPr>
              <a:t>Editing</a:t>
            </a:r>
            <a:endParaRPr lang="de-AT" dirty="0"/>
          </a:p>
          <a:p>
            <a:r>
              <a:rPr lang="de-AT" dirty="0">
                <a:hlinkClick r:id="rId13"/>
              </a:rPr>
              <a:t>Museum </a:t>
            </a:r>
            <a:r>
              <a:rPr lang="de-AT" dirty="0" err="1">
                <a:hlinkClick r:id="rId13"/>
              </a:rPr>
              <a:t>for</a:t>
            </a:r>
            <a:r>
              <a:rPr lang="de-AT" dirty="0">
                <a:hlinkClick r:id="rId13"/>
              </a:rPr>
              <a:t> Musical Instruments </a:t>
            </a:r>
            <a:r>
              <a:rPr lang="de-AT" dirty="0" err="1">
                <a:hlinkClick r:id="rId13"/>
              </a:rPr>
              <a:t>of</a:t>
            </a:r>
            <a:r>
              <a:rPr lang="de-AT" dirty="0">
                <a:hlinkClick r:id="rId13"/>
              </a:rPr>
              <a:t> Leipzig University</a:t>
            </a:r>
            <a:endParaRPr lang="de-AT" dirty="0"/>
          </a:p>
          <a:p>
            <a:r>
              <a:rPr lang="de-AT" dirty="0" smtClean="0">
                <a:hlinkClick r:id="rId14"/>
              </a:rPr>
              <a:t>PLANET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83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AT" dirty="0">
                <a:hlinkClick r:id="rId2"/>
              </a:rPr>
              <a:t>University </a:t>
            </a:r>
            <a:r>
              <a:rPr lang="de-AT" dirty="0" err="1">
                <a:hlinkClick r:id="rId2"/>
              </a:rPr>
              <a:t>and</a:t>
            </a:r>
            <a:r>
              <a:rPr lang="de-AT" dirty="0">
                <a:hlinkClick r:id="rId2"/>
              </a:rPr>
              <a:t> Research Library Erfurt/Gotha </a:t>
            </a:r>
            <a:endParaRPr lang="de-AT" dirty="0"/>
          </a:p>
          <a:p>
            <a:r>
              <a:rPr lang="de-AT" dirty="0">
                <a:hlinkClick r:id="rId3"/>
              </a:rPr>
              <a:t>Hochschule </a:t>
            </a:r>
            <a:r>
              <a:rPr lang="de-AT" dirty="0" err="1">
                <a:hlinkClick r:id="rId3"/>
              </a:rPr>
              <a:t>Hanover</a:t>
            </a:r>
            <a:r>
              <a:rPr lang="de-AT" dirty="0">
                <a:hlinkClick r:id="rId3"/>
              </a:rPr>
              <a:t> – University </a:t>
            </a:r>
            <a:r>
              <a:rPr lang="de-AT" dirty="0" err="1">
                <a:hlinkClick r:id="rId3"/>
              </a:rPr>
              <a:t>of</a:t>
            </a:r>
            <a:r>
              <a:rPr lang="de-AT" dirty="0">
                <a:hlinkClick r:id="rId3"/>
              </a:rPr>
              <a:t> Applied </a:t>
            </a:r>
            <a:r>
              <a:rPr lang="de-AT" dirty="0" err="1">
                <a:hlinkClick r:id="rId3"/>
              </a:rPr>
              <a:t>Sciences</a:t>
            </a:r>
            <a:r>
              <a:rPr lang="de-AT" dirty="0">
                <a:hlinkClick r:id="rId3"/>
              </a:rPr>
              <a:t> </a:t>
            </a:r>
            <a:r>
              <a:rPr lang="de-AT" dirty="0" err="1">
                <a:hlinkClick r:id="rId3"/>
              </a:rPr>
              <a:t>and</a:t>
            </a:r>
            <a:r>
              <a:rPr lang="de-AT" dirty="0">
                <a:hlinkClick r:id="rId3"/>
              </a:rPr>
              <a:t> Arts</a:t>
            </a:r>
            <a:endParaRPr lang="de-AT" dirty="0"/>
          </a:p>
          <a:p>
            <a:r>
              <a:rPr lang="de-AT" dirty="0">
                <a:hlinkClick r:id="rId4"/>
              </a:rPr>
              <a:t>Österreichischer Bibelübersetzer – </a:t>
            </a:r>
            <a:r>
              <a:rPr lang="de-AT" dirty="0" err="1">
                <a:hlinkClick r:id="rId4"/>
              </a:rPr>
              <a:t>Bavarian</a:t>
            </a:r>
            <a:r>
              <a:rPr lang="de-AT" dirty="0">
                <a:hlinkClick r:id="rId4"/>
              </a:rPr>
              <a:t> Academy </a:t>
            </a:r>
            <a:r>
              <a:rPr lang="de-AT" dirty="0" err="1">
                <a:hlinkClick r:id="rId4"/>
              </a:rPr>
              <a:t>of</a:t>
            </a:r>
            <a:r>
              <a:rPr lang="de-AT" dirty="0">
                <a:hlinkClick r:id="rId4"/>
              </a:rPr>
              <a:t> Science at </a:t>
            </a:r>
            <a:r>
              <a:rPr lang="de-AT" dirty="0" err="1">
                <a:hlinkClick r:id="rId4"/>
              </a:rPr>
              <a:t>the</a:t>
            </a:r>
            <a:r>
              <a:rPr lang="de-AT" dirty="0">
                <a:hlinkClick r:id="rId4"/>
              </a:rPr>
              <a:t> University </a:t>
            </a:r>
            <a:r>
              <a:rPr lang="de-AT" dirty="0" err="1">
                <a:hlinkClick r:id="rId4"/>
              </a:rPr>
              <a:t>of</a:t>
            </a:r>
            <a:r>
              <a:rPr lang="de-AT" dirty="0">
                <a:hlinkClick r:id="rId4"/>
              </a:rPr>
              <a:t> Augsburg</a:t>
            </a:r>
            <a:endParaRPr lang="de-AT" dirty="0"/>
          </a:p>
          <a:p>
            <a:r>
              <a:rPr lang="de-AT" dirty="0">
                <a:hlinkClick r:id="rId5"/>
              </a:rPr>
              <a:t>University Library Tübingen</a:t>
            </a:r>
            <a:endParaRPr lang="de-AT" dirty="0"/>
          </a:p>
          <a:p>
            <a:r>
              <a:rPr lang="de-AT" dirty="0">
                <a:hlinkClick r:id="rId6"/>
              </a:rPr>
              <a:t>University </a:t>
            </a:r>
            <a:r>
              <a:rPr lang="de-AT" dirty="0" err="1">
                <a:hlinkClick r:id="rId6"/>
              </a:rPr>
              <a:t>of</a:t>
            </a:r>
            <a:r>
              <a:rPr lang="de-AT" dirty="0">
                <a:hlinkClick r:id="rId6"/>
              </a:rPr>
              <a:t> Rostock – </a:t>
            </a:r>
            <a:r>
              <a:rPr lang="de-AT" dirty="0" err="1">
                <a:hlinkClick r:id="rId6"/>
              </a:rPr>
              <a:t>Edited</a:t>
            </a:r>
            <a:r>
              <a:rPr lang="de-AT" dirty="0">
                <a:hlinkClick r:id="rId6"/>
              </a:rPr>
              <a:t> Letters – Barlach 2020</a:t>
            </a:r>
            <a:endParaRPr lang="de-AT" dirty="0"/>
          </a:p>
          <a:p>
            <a:r>
              <a:rPr lang="de-AT" dirty="0">
                <a:hlinkClick r:id="rId7"/>
              </a:rPr>
              <a:t>University </a:t>
            </a:r>
            <a:r>
              <a:rPr lang="de-AT" dirty="0" err="1">
                <a:hlinkClick r:id="rId7"/>
              </a:rPr>
              <a:t>of</a:t>
            </a:r>
            <a:r>
              <a:rPr lang="de-AT" dirty="0">
                <a:hlinkClick r:id="rId7"/>
              </a:rPr>
              <a:t> Rostock Library</a:t>
            </a:r>
            <a:endParaRPr lang="de-AT" dirty="0"/>
          </a:p>
          <a:p>
            <a:r>
              <a:rPr lang="de-AT" b="1" dirty="0" err="1"/>
              <a:t>Greece</a:t>
            </a:r>
            <a:endParaRPr lang="de-AT" dirty="0"/>
          </a:p>
          <a:p>
            <a:r>
              <a:rPr lang="de-AT" dirty="0">
                <a:hlinkClick r:id="rId8"/>
              </a:rPr>
              <a:t>National Bank </a:t>
            </a:r>
            <a:r>
              <a:rPr lang="de-AT" dirty="0" err="1">
                <a:hlinkClick r:id="rId8"/>
              </a:rPr>
              <a:t>of</a:t>
            </a:r>
            <a:r>
              <a:rPr lang="de-AT" dirty="0">
                <a:hlinkClick r:id="rId8"/>
              </a:rPr>
              <a:t> </a:t>
            </a:r>
            <a:r>
              <a:rPr lang="de-AT" dirty="0" err="1">
                <a:hlinkClick r:id="rId8"/>
              </a:rPr>
              <a:t>Greece</a:t>
            </a:r>
            <a:r>
              <a:rPr lang="de-AT" dirty="0">
                <a:hlinkClick r:id="rId8"/>
              </a:rPr>
              <a:t> Cultural </a:t>
            </a:r>
            <a:r>
              <a:rPr lang="de-AT" dirty="0" err="1">
                <a:hlinkClick r:id="rId8"/>
              </a:rPr>
              <a:t>Foundation</a:t>
            </a:r>
            <a:endParaRPr lang="de-AT" dirty="0"/>
          </a:p>
          <a:p>
            <a:r>
              <a:rPr lang="de-AT" b="1" dirty="0" err="1"/>
              <a:t>Italy</a:t>
            </a:r>
            <a:endParaRPr lang="de-AT" dirty="0"/>
          </a:p>
          <a:p>
            <a:r>
              <a:rPr lang="de-AT" dirty="0" err="1">
                <a:hlinkClick r:id="rId9"/>
              </a:rPr>
              <a:t>Archivo</a:t>
            </a:r>
            <a:r>
              <a:rPr lang="de-AT" dirty="0">
                <a:hlinkClick r:id="rId9"/>
              </a:rPr>
              <a:t> </a:t>
            </a:r>
            <a:r>
              <a:rPr lang="de-AT" dirty="0" err="1">
                <a:hlinkClick r:id="rId9"/>
              </a:rPr>
              <a:t>Storico</a:t>
            </a:r>
            <a:r>
              <a:rPr lang="de-AT" dirty="0">
                <a:hlinkClick r:id="rId9"/>
              </a:rPr>
              <a:t> </a:t>
            </a:r>
            <a:r>
              <a:rPr lang="de-AT" dirty="0" err="1">
                <a:hlinkClick r:id="rId9"/>
              </a:rPr>
              <a:t>Ricordi</a:t>
            </a:r>
            <a:endParaRPr lang="de-AT" dirty="0"/>
          </a:p>
          <a:p>
            <a:r>
              <a:rPr lang="de-AT" dirty="0" err="1">
                <a:hlinkClick r:id="rId10"/>
              </a:rPr>
              <a:t>BOhisto</a:t>
            </a:r>
            <a:r>
              <a:rPr lang="de-AT" dirty="0">
                <a:hlinkClick r:id="rId10"/>
              </a:rPr>
              <a:t> – The </a:t>
            </a:r>
            <a:r>
              <a:rPr lang="de-AT" dirty="0" err="1">
                <a:hlinkClick r:id="rId10"/>
              </a:rPr>
              <a:t>Civic</a:t>
            </a:r>
            <a:r>
              <a:rPr lang="de-AT" dirty="0">
                <a:hlinkClick r:id="rId10"/>
              </a:rPr>
              <a:t> Archives </a:t>
            </a:r>
            <a:r>
              <a:rPr lang="de-AT" dirty="0" err="1">
                <a:hlinkClick r:id="rId10"/>
              </a:rPr>
              <a:t>of</a:t>
            </a:r>
            <a:r>
              <a:rPr lang="de-AT" dirty="0">
                <a:hlinkClick r:id="rId10"/>
              </a:rPr>
              <a:t> Bozen-</a:t>
            </a:r>
            <a:r>
              <a:rPr lang="de-AT" dirty="0" err="1">
                <a:hlinkClick r:id="rId10"/>
              </a:rPr>
              <a:t>Bolzano</a:t>
            </a:r>
            <a:endParaRPr lang="de-AT" dirty="0"/>
          </a:p>
          <a:p>
            <a:r>
              <a:rPr lang="de-AT" dirty="0" err="1">
                <a:hlinkClick r:id="rId11"/>
              </a:rPr>
              <a:t>Marciana</a:t>
            </a:r>
            <a:r>
              <a:rPr lang="de-AT" dirty="0">
                <a:hlinkClick r:id="rId11"/>
              </a:rPr>
              <a:t> National </a:t>
            </a:r>
            <a:r>
              <a:rPr lang="de-AT" dirty="0" smtClean="0">
                <a:hlinkClick r:id="rId11"/>
              </a:rPr>
              <a:t>Library</a:t>
            </a:r>
            <a:endParaRPr lang="de-AT" dirty="0" smtClean="0"/>
          </a:p>
          <a:p>
            <a:r>
              <a:rPr lang="de-AT" b="1" dirty="0"/>
              <a:t>Luxembourg</a:t>
            </a:r>
            <a:endParaRPr lang="de-AT" dirty="0"/>
          </a:p>
          <a:p>
            <a:r>
              <a:rPr lang="de-AT" dirty="0" err="1">
                <a:hlinkClick r:id="rId12"/>
              </a:rPr>
              <a:t>Centre</a:t>
            </a:r>
            <a:r>
              <a:rPr lang="de-AT" dirty="0">
                <a:hlinkClick r:id="rId12"/>
              </a:rPr>
              <a:t> </a:t>
            </a:r>
            <a:r>
              <a:rPr lang="de-AT" dirty="0" err="1">
                <a:hlinkClick r:id="rId12"/>
              </a:rPr>
              <a:t>virtuel</a:t>
            </a:r>
            <a:r>
              <a:rPr lang="de-AT" dirty="0">
                <a:hlinkClick r:id="rId12"/>
              </a:rPr>
              <a:t> de la </a:t>
            </a:r>
            <a:r>
              <a:rPr lang="de-AT" dirty="0" err="1">
                <a:hlinkClick r:id="rId12"/>
              </a:rPr>
              <a:t>connaissance</a:t>
            </a:r>
            <a:r>
              <a:rPr lang="de-AT" dirty="0">
                <a:hlinkClick r:id="rId12"/>
              </a:rPr>
              <a:t> </a:t>
            </a:r>
            <a:r>
              <a:rPr lang="de-AT" dirty="0" err="1">
                <a:hlinkClick r:id="rId12"/>
              </a:rPr>
              <a:t>sur</a:t>
            </a:r>
            <a:r>
              <a:rPr lang="de-AT" dirty="0">
                <a:hlinkClick r:id="rId12"/>
              </a:rPr>
              <a:t> </a:t>
            </a:r>
            <a:r>
              <a:rPr lang="de-AT" dirty="0" err="1">
                <a:hlinkClick r:id="rId12"/>
              </a:rPr>
              <a:t>l’Europe</a:t>
            </a:r>
            <a:r>
              <a:rPr lang="de-AT" dirty="0">
                <a:hlinkClick r:id="rId12"/>
              </a:rPr>
              <a:t> – Digital Humanities </a:t>
            </a:r>
            <a:r>
              <a:rPr lang="de-AT" dirty="0" smtClean="0">
                <a:hlinkClick r:id="rId12"/>
              </a:rPr>
              <a:t>Lab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09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AT" b="1" dirty="0" err="1"/>
              <a:t>Netherlands</a:t>
            </a:r>
            <a:endParaRPr lang="de-AT" dirty="0"/>
          </a:p>
          <a:p>
            <a:r>
              <a:rPr lang="de-AT" dirty="0">
                <a:hlinkClick r:id="rId2"/>
              </a:rPr>
              <a:t>Center </a:t>
            </a:r>
            <a:r>
              <a:rPr lang="de-AT" dirty="0" err="1">
                <a:hlinkClick r:id="rId2"/>
              </a:rPr>
              <a:t>for</a:t>
            </a:r>
            <a:r>
              <a:rPr lang="de-AT" dirty="0">
                <a:hlinkClick r:id="rId2"/>
              </a:rPr>
              <a:t> Global </a:t>
            </a:r>
            <a:r>
              <a:rPr lang="de-AT" dirty="0" err="1">
                <a:hlinkClick r:id="rId2"/>
              </a:rPr>
              <a:t>Heritage</a:t>
            </a:r>
            <a:r>
              <a:rPr lang="de-AT" dirty="0">
                <a:hlinkClick r:id="rId2"/>
              </a:rPr>
              <a:t> </a:t>
            </a:r>
            <a:r>
              <a:rPr lang="de-AT" dirty="0" err="1">
                <a:hlinkClick r:id="rId2"/>
              </a:rPr>
              <a:t>and</a:t>
            </a:r>
            <a:r>
              <a:rPr lang="de-AT" dirty="0">
                <a:hlinkClick r:id="rId2"/>
              </a:rPr>
              <a:t> Development (Leiden University, Erasmus University Rotterdam, Delft University </a:t>
            </a:r>
            <a:r>
              <a:rPr lang="de-AT" dirty="0" err="1">
                <a:hlinkClick r:id="rId2"/>
              </a:rPr>
              <a:t>of</a:t>
            </a:r>
            <a:r>
              <a:rPr lang="de-AT" dirty="0">
                <a:hlinkClick r:id="rId2"/>
              </a:rPr>
              <a:t> Technology)</a:t>
            </a:r>
            <a:endParaRPr lang="de-AT" dirty="0"/>
          </a:p>
          <a:p>
            <a:r>
              <a:rPr lang="de-AT" dirty="0">
                <a:hlinkClick r:id="rId3"/>
              </a:rPr>
              <a:t>Cultural </a:t>
            </a:r>
            <a:r>
              <a:rPr lang="de-AT" dirty="0" err="1">
                <a:hlinkClick r:id="rId3"/>
              </a:rPr>
              <a:t>Heritage</a:t>
            </a:r>
            <a:r>
              <a:rPr lang="de-AT" dirty="0">
                <a:hlinkClick r:id="rId3"/>
              </a:rPr>
              <a:t> Agency</a:t>
            </a:r>
            <a:endParaRPr lang="de-AT" dirty="0"/>
          </a:p>
          <a:p>
            <a:r>
              <a:rPr lang="de-AT" dirty="0">
                <a:hlinkClick r:id="rId4"/>
              </a:rPr>
              <a:t>Huygens Institute </a:t>
            </a:r>
            <a:r>
              <a:rPr lang="de-AT" dirty="0" err="1">
                <a:hlinkClick r:id="rId4"/>
              </a:rPr>
              <a:t>for</a:t>
            </a:r>
            <a:r>
              <a:rPr lang="de-AT" dirty="0">
                <a:hlinkClick r:id="rId4"/>
              </a:rPr>
              <a:t> </a:t>
            </a:r>
            <a:r>
              <a:rPr lang="de-AT" dirty="0" err="1">
                <a:hlinkClick r:id="rId4"/>
              </a:rPr>
              <a:t>the</a:t>
            </a:r>
            <a:r>
              <a:rPr lang="de-AT" dirty="0">
                <a:hlinkClick r:id="rId4"/>
              </a:rPr>
              <a:t> </a:t>
            </a:r>
            <a:r>
              <a:rPr lang="de-AT" dirty="0" err="1">
                <a:hlinkClick r:id="rId4"/>
              </a:rPr>
              <a:t>History</a:t>
            </a:r>
            <a:r>
              <a:rPr lang="de-AT" dirty="0">
                <a:hlinkClick r:id="rId4"/>
              </a:rPr>
              <a:t> </a:t>
            </a:r>
            <a:r>
              <a:rPr lang="de-AT" dirty="0" err="1">
                <a:hlinkClick r:id="rId4"/>
              </a:rPr>
              <a:t>of</a:t>
            </a:r>
            <a:r>
              <a:rPr lang="de-AT" dirty="0">
                <a:hlinkClick r:id="rId4"/>
              </a:rPr>
              <a:t> </a:t>
            </a:r>
            <a:r>
              <a:rPr lang="de-AT" dirty="0" err="1">
                <a:hlinkClick r:id="rId4"/>
              </a:rPr>
              <a:t>the</a:t>
            </a:r>
            <a:r>
              <a:rPr lang="de-AT" dirty="0">
                <a:hlinkClick r:id="rId4"/>
              </a:rPr>
              <a:t> </a:t>
            </a:r>
            <a:r>
              <a:rPr lang="de-AT" dirty="0" err="1">
                <a:hlinkClick r:id="rId4"/>
              </a:rPr>
              <a:t>Netherlands</a:t>
            </a:r>
            <a:endParaRPr lang="de-AT" dirty="0"/>
          </a:p>
          <a:p>
            <a:r>
              <a:rPr lang="de-AT" dirty="0">
                <a:hlinkClick r:id="rId5"/>
              </a:rPr>
              <a:t>International Institut </a:t>
            </a:r>
            <a:r>
              <a:rPr lang="de-AT" dirty="0" err="1">
                <a:hlinkClick r:id="rId5"/>
              </a:rPr>
              <a:t>of</a:t>
            </a:r>
            <a:r>
              <a:rPr lang="de-AT" dirty="0">
                <a:hlinkClick r:id="rId5"/>
              </a:rPr>
              <a:t> </a:t>
            </a:r>
            <a:r>
              <a:rPr lang="de-AT" dirty="0" err="1">
                <a:hlinkClick r:id="rId5"/>
              </a:rPr>
              <a:t>Social</a:t>
            </a:r>
            <a:r>
              <a:rPr lang="de-AT" dirty="0">
                <a:hlinkClick r:id="rId5"/>
              </a:rPr>
              <a:t> </a:t>
            </a:r>
            <a:r>
              <a:rPr lang="de-AT" dirty="0" err="1">
                <a:hlinkClick r:id="rId5"/>
              </a:rPr>
              <a:t>History</a:t>
            </a:r>
            <a:endParaRPr lang="de-AT" dirty="0"/>
          </a:p>
          <a:p>
            <a:r>
              <a:rPr lang="de-AT" b="1" dirty="0" err="1"/>
              <a:t>Norway</a:t>
            </a:r>
            <a:endParaRPr lang="de-AT" dirty="0"/>
          </a:p>
          <a:p>
            <a:r>
              <a:rPr lang="de-AT" dirty="0">
                <a:hlinkClick r:id="rId6"/>
              </a:rPr>
              <a:t>Department </a:t>
            </a:r>
            <a:r>
              <a:rPr lang="de-AT" dirty="0" err="1">
                <a:hlinkClick r:id="rId6"/>
              </a:rPr>
              <a:t>of</a:t>
            </a:r>
            <a:r>
              <a:rPr lang="de-AT" dirty="0">
                <a:hlinkClick r:id="rId6"/>
              </a:rPr>
              <a:t> Cultural Studies </a:t>
            </a:r>
            <a:r>
              <a:rPr lang="de-AT" dirty="0" err="1">
                <a:hlinkClick r:id="rId6"/>
              </a:rPr>
              <a:t>and</a:t>
            </a:r>
            <a:r>
              <a:rPr lang="de-AT" dirty="0">
                <a:hlinkClick r:id="rId6"/>
              </a:rPr>
              <a:t> </a:t>
            </a:r>
            <a:r>
              <a:rPr lang="de-AT" dirty="0" err="1">
                <a:hlinkClick r:id="rId6"/>
              </a:rPr>
              <a:t>Oriental</a:t>
            </a:r>
            <a:r>
              <a:rPr lang="de-AT" dirty="0">
                <a:hlinkClick r:id="rId6"/>
              </a:rPr>
              <a:t> </a:t>
            </a:r>
            <a:r>
              <a:rPr lang="de-AT" dirty="0" err="1">
                <a:hlinkClick r:id="rId6"/>
              </a:rPr>
              <a:t>Languages</a:t>
            </a:r>
            <a:r>
              <a:rPr lang="de-AT" dirty="0">
                <a:hlinkClick r:id="rId6"/>
              </a:rPr>
              <a:t>, University </a:t>
            </a:r>
            <a:r>
              <a:rPr lang="de-AT" dirty="0" err="1">
                <a:hlinkClick r:id="rId6"/>
              </a:rPr>
              <a:t>of</a:t>
            </a:r>
            <a:r>
              <a:rPr lang="de-AT" dirty="0">
                <a:hlinkClick r:id="rId6"/>
              </a:rPr>
              <a:t> Oslo</a:t>
            </a:r>
            <a:endParaRPr lang="de-AT" dirty="0"/>
          </a:p>
          <a:p>
            <a:r>
              <a:rPr lang="de-AT" dirty="0">
                <a:hlinkClick r:id="rId7"/>
              </a:rPr>
              <a:t>The Munch Museum</a:t>
            </a:r>
            <a:endParaRPr lang="de-AT" dirty="0"/>
          </a:p>
          <a:p>
            <a:r>
              <a:rPr lang="de-AT" dirty="0">
                <a:hlinkClick r:id="rId8"/>
              </a:rPr>
              <a:t>National Library </a:t>
            </a:r>
            <a:r>
              <a:rPr lang="de-AT" dirty="0" err="1">
                <a:hlinkClick r:id="rId8"/>
              </a:rPr>
              <a:t>of</a:t>
            </a:r>
            <a:r>
              <a:rPr lang="de-AT" dirty="0">
                <a:hlinkClick r:id="rId8"/>
              </a:rPr>
              <a:t> </a:t>
            </a:r>
            <a:r>
              <a:rPr lang="de-AT" dirty="0" err="1">
                <a:hlinkClick r:id="rId8"/>
              </a:rPr>
              <a:t>Norway</a:t>
            </a:r>
            <a:endParaRPr lang="de-AT" dirty="0"/>
          </a:p>
          <a:p>
            <a:r>
              <a:rPr lang="de-AT" b="1" dirty="0" err="1"/>
              <a:t>Serbia</a:t>
            </a:r>
            <a:endParaRPr lang="de-AT" dirty="0"/>
          </a:p>
          <a:p>
            <a:r>
              <a:rPr lang="de-AT" dirty="0">
                <a:hlinkClick r:id="rId9"/>
              </a:rPr>
              <a:t>University Library </a:t>
            </a:r>
            <a:r>
              <a:rPr lang="de-AT" dirty="0" err="1">
                <a:hlinkClick r:id="rId9"/>
              </a:rPr>
              <a:t>Belgrade</a:t>
            </a:r>
            <a:endParaRPr lang="de-AT" dirty="0"/>
          </a:p>
          <a:p>
            <a:r>
              <a:rPr lang="de-AT" b="1" dirty="0"/>
              <a:t>Spain</a:t>
            </a:r>
            <a:endParaRPr lang="de-AT" dirty="0"/>
          </a:p>
          <a:p>
            <a:r>
              <a:rPr lang="de-AT" dirty="0">
                <a:hlinkClick r:id="rId10"/>
              </a:rPr>
              <a:t>National Library </a:t>
            </a:r>
            <a:r>
              <a:rPr lang="de-AT" dirty="0" err="1">
                <a:hlinkClick r:id="rId10"/>
              </a:rPr>
              <a:t>of</a:t>
            </a:r>
            <a:r>
              <a:rPr lang="de-AT" dirty="0">
                <a:hlinkClick r:id="rId10"/>
              </a:rPr>
              <a:t> Spain</a:t>
            </a:r>
            <a:endParaRPr lang="de-AT" dirty="0"/>
          </a:p>
          <a:p>
            <a:r>
              <a:rPr lang="de-AT" dirty="0">
                <a:hlinkClick r:id="rId11"/>
              </a:rPr>
              <a:t>PROLOPE</a:t>
            </a:r>
            <a:endParaRPr lang="de-AT" dirty="0"/>
          </a:p>
          <a:p>
            <a:r>
              <a:rPr lang="de-AT" dirty="0">
                <a:hlinkClick r:id="rId12"/>
              </a:rPr>
              <a:t>University </a:t>
            </a:r>
            <a:r>
              <a:rPr lang="de-AT" dirty="0" err="1">
                <a:hlinkClick r:id="rId12"/>
              </a:rPr>
              <a:t>of</a:t>
            </a:r>
            <a:r>
              <a:rPr lang="de-AT" dirty="0">
                <a:hlinkClick r:id="rId12"/>
              </a:rPr>
              <a:t> Girona – Center de </a:t>
            </a:r>
            <a:r>
              <a:rPr lang="de-AT" dirty="0" err="1">
                <a:hlinkClick r:id="rId12"/>
              </a:rPr>
              <a:t>Recerca</a:t>
            </a:r>
            <a:r>
              <a:rPr lang="de-AT" dirty="0">
                <a:hlinkClick r:id="rId12"/>
              </a:rPr>
              <a:t> </a:t>
            </a:r>
            <a:r>
              <a:rPr lang="de-AT" dirty="0" err="1">
                <a:hlinkClick r:id="rId12"/>
              </a:rPr>
              <a:t>d’Historia</a:t>
            </a:r>
            <a:r>
              <a:rPr lang="de-AT" dirty="0">
                <a:hlinkClick r:id="rId12"/>
              </a:rPr>
              <a:t> </a:t>
            </a:r>
            <a:r>
              <a:rPr lang="de-AT" dirty="0" smtClean="0">
                <a:hlinkClick r:id="rId12"/>
              </a:rPr>
              <a:t>Rural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3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AT" b="1" dirty="0" err="1"/>
              <a:t>Switzerland</a:t>
            </a:r>
            <a:endParaRPr lang="de-AT" dirty="0"/>
          </a:p>
          <a:p>
            <a:r>
              <a:rPr lang="de-AT" dirty="0">
                <a:hlinkClick r:id="rId2"/>
              </a:rPr>
              <a:t>Alfred Escher </a:t>
            </a:r>
            <a:r>
              <a:rPr lang="de-AT" dirty="0" err="1">
                <a:hlinkClick r:id="rId2"/>
              </a:rPr>
              <a:t>Foundation</a:t>
            </a:r>
            <a:endParaRPr lang="de-AT" dirty="0"/>
          </a:p>
          <a:p>
            <a:r>
              <a:rPr lang="de-AT" dirty="0">
                <a:hlinkClick r:id="rId3"/>
              </a:rPr>
              <a:t>Rechtsquellenstiftung des Schweizerischen Juristenvereins</a:t>
            </a:r>
            <a:endParaRPr lang="de-AT" dirty="0"/>
          </a:p>
          <a:p>
            <a:r>
              <a:rPr lang="de-AT" dirty="0">
                <a:hlinkClick r:id="rId4"/>
              </a:rPr>
              <a:t>University Library Basel</a:t>
            </a:r>
            <a:endParaRPr lang="de-AT" dirty="0"/>
          </a:p>
          <a:p>
            <a:r>
              <a:rPr lang="de-AT" dirty="0">
                <a:hlinkClick r:id="rId5"/>
              </a:rPr>
              <a:t>University </a:t>
            </a:r>
            <a:r>
              <a:rPr lang="de-AT" dirty="0" err="1">
                <a:hlinkClick r:id="rId5"/>
              </a:rPr>
              <a:t>of</a:t>
            </a:r>
            <a:r>
              <a:rPr lang="de-AT" dirty="0">
                <a:hlinkClick r:id="rId5"/>
              </a:rPr>
              <a:t> Bern, Digital Edition </a:t>
            </a:r>
            <a:r>
              <a:rPr lang="de-AT" dirty="0" err="1">
                <a:hlinkClick r:id="rId5"/>
              </a:rPr>
              <a:t>of</a:t>
            </a:r>
            <a:r>
              <a:rPr lang="de-AT" dirty="0">
                <a:hlinkClick r:id="rId5"/>
              </a:rPr>
              <a:t> Joseph </a:t>
            </a:r>
            <a:r>
              <a:rPr lang="de-AT" dirty="0" err="1">
                <a:hlinkClick r:id="rId5"/>
              </a:rPr>
              <a:t>Dietrich’s</a:t>
            </a:r>
            <a:r>
              <a:rPr lang="de-AT" dirty="0">
                <a:hlinkClick r:id="rId5"/>
              </a:rPr>
              <a:t> </a:t>
            </a:r>
            <a:r>
              <a:rPr lang="de-AT" dirty="0" err="1">
                <a:hlinkClick r:id="rId5"/>
              </a:rPr>
              <a:t>Diary</a:t>
            </a:r>
            <a:endParaRPr lang="de-AT" dirty="0"/>
          </a:p>
          <a:p>
            <a:r>
              <a:rPr lang="de-AT" dirty="0">
                <a:hlinkClick r:id="rId6"/>
              </a:rPr>
              <a:t>University </a:t>
            </a:r>
            <a:r>
              <a:rPr lang="de-AT" dirty="0" err="1">
                <a:hlinkClick r:id="rId6"/>
              </a:rPr>
              <a:t>of</a:t>
            </a:r>
            <a:r>
              <a:rPr lang="de-AT" dirty="0">
                <a:hlinkClick r:id="rId6"/>
              </a:rPr>
              <a:t> </a:t>
            </a:r>
            <a:r>
              <a:rPr lang="de-AT" dirty="0" err="1">
                <a:hlinkClick r:id="rId6"/>
              </a:rPr>
              <a:t>Zurich</a:t>
            </a:r>
            <a:r>
              <a:rPr lang="de-AT" dirty="0">
                <a:hlinkClick r:id="rId6"/>
              </a:rPr>
              <a:t>, </a:t>
            </a:r>
            <a:r>
              <a:rPr lang="de-AT" dirty="0" err="1">
                <a:hlinkClick r:id="rId6"/>
              </a:rPr>
              <a:t>History</a:t>
            </a:r>
            <a:r>
              <a:rPr lang="de-AT" dirty="0">
                <a:hlinkClick r:id="rId6"/>
              </a:rPr>
              <a:t> Department</a:t>
            </a:r>
            <a:endParaRPr lang="de-AT" dirty="0"/>
          </a:p>
          <a:p>
            <a:r>
              <a:rPr lang="de-AT" b="1" dirty="0"/>
              <a:t>United </a:t>
            </a:r>
            <a:r>
              <a:rPr lang="de-AT" b="1" dirty="0" err="1"/>
              <a:t>Kingdom</a:t>
            </a:r>
            <a:endParaRPr lang="de-AT" dirty="0"/>
          </a:p>
          <a:p>
            <a:r>
              <a:rPr lang="de-AT" dirty="0">
                <a:hlinkClick r:id="rId7"/>
              </a:rPr>
              <a:t>The British Library</a:t>
            </a:r>
            <a:endParaRPr lang="de-AT" dirty="0"/>
          </a:p>
          <a:p>
            <a:r>
              <a:rPr lang="de-AT" dirty="0">
                <a:hlinkClick r:id="rId8"/>
              </a:rPr>
              <a:t>The </a:t>
            </a:r>
            <a:r>
              <a:rPr lang="de-AT" dirty="0" err="1">
                <a:hlinkClick r:id="rId8"/>
              </a:rPr>
              <a:t>Honourable</a:t>
            </a:r>
            <a:r>
              <a:rPr lang="de-AT" dirty="0">
                <a:hlinkClick r:id="rId8"/>
              </a:rPr>
              <a:t> Society </a:t>
            </a:r>
            <a:r>
              <a:rPr lang="de-AT" dirty="0" err="1">
                <a:hlinkClick r:id="rId8"/>
              </a:rPr>
              <a:t>of</a:t>
            </a:r>
            <a:r>
              <a:rPr lang="de-AT" dirty="0">
                <a:hlinkClick r:id="rId8"/>
              </a:rPr>
              <a:t> </a:t>
            </a:r>
            <a:r>
              <a:rPr lang="de-AT" dirty="0" err="1">
                <a:hlinkClick r:id="rId8"/>
              </a:rPr>
              <a:t>the</a:t>
            </a:r>
            <a:r>
              <a:rPr lang="de-AT" dirty="0">
                <a:hlinkClick r:id="rId8"/>
              </a:rPr>
              <a:t> </a:t>
            </a:r>
            <a:r>
              <a:rPr lang="de-AT" dirty="0" err="1">
                <a:hlinkClick r:id="rId8"/>
              </a:rPr>
              <a:t>Middle</a:t>
            </a:r>
            <a:r>
              <a:rPr lang="de-AT" dirty="0">
                <a:hlinkClick r:id="rId8"/>
              </a:rPr>
              <a:t> Temple – Library </a:t>
            </a:r>
            <a:r>
              <a:rPr lang="de-AT" dirty="0" err="1">
                <a:hlinkClick r:id="rId8"/>
              </a:rPr>
              <a:t>and</a:t>
            </a:r>
            <a:r>
              <a:rPr lang="de-AT" dirty="0">
                <a:hlinkClick r:id="rId8"/>
              </a:rPr>
              <a:t> Archive </a:t>
            </a:r>
            <a:endParaRPr lang="de-AT" dirty="0"/>
          </a:p>
          <a:p>
            <a:r>
              <a:rPr lang="de-AT" dirty="0">
                <a:hlinkClick r:id="rId9"/>
              </a:rPr>
              <a:t>The Linnean Society</a:t>
            </a:r>
            <a:endParaRPr lang="de-AT" dirty="0"/>
          </a:p>
          <a:p>
            <a:r>
              <a:rPr lang="de-AT" dirty="0">
                <a:hlinkClick r:id="rId10"/>
              </a:rPr>
              <a:t>London Metropolitan Archives</a:t>
            </a:r>
            <a:endParaRPr lang="de-AT" dirty="0"/>
          </a:p>
          <a:p>
            <a:r>
              <a:rPr lang="de-AT" dirty="0">
                <a:hlinkClick r:id="rId11"/>
              </a:rPr>
              <a:t>The University </a:t>
            </a:r>
            <a:r>
              <a:rPr lang="de-AT" dirty="0" err="1">
                <a:hlinkClick r:id="rId11"/>
              </a:rPr>
              <a:t>of</a:t>
            </a:r>
            <a:r>
              <a:rPr lang="de-AT" dirty="0">
                <a:hlinkClick r:id="rId11"/>
              </a:rPr>
              <a:t> Aberdeen</a:t>
            </a:r>
            <a:endParaRPr lang="de-AT" dirty="0"/>
          </a:p>
          <a:p>
            <a:r>
              <a:rPr lang="de-AT" b="1" dirty="0"/>
              <a:t>United States</a:t>
            </a:r>
            <a:endParaRPr lang="de-AT" dirty="0"/>
          </a:p>
          <a:p>
            <a:r>
              <a:rPr lang="de-AT" dirty="0">
                <a:hlinkClick r:id="rId12"/>
              </a:rPr>
              <a:t>Northern Arizona University</a:t>
            </a:r>
            <a:endParaRPr lang="de-AT" dirty="0"/>
          </a:p>
          <a:p>
            <a:r>
              <a:rPr lang="de-AT" dirty="0">
                <a:hlinkClick r:id="rId12"/>
              </a:rPr>
              <a:t>Western Michigan University – </a:t>
            </a:r>
            <a:r>
              <a:rPr lang="de-AT" dirty="0" err="1">
                <a:hlinkClick r:id="rId12"/>
              </a:rPr>
              <a:t>Kalamazoo</a:t>
            </a:r>
            <a:endParaRPr lang="de-AT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de-AT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5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>
            <a:graphicFrameLocks/>
          </p:cNvGraphicFramePr>
          <p:nvPr>
            <p:extLst/>
          </p:nvPr>
        </p:nvGraphicFramePr>
        <p:xfrm>
          <a:off x="1580827" y="790414"/>
          <a:ext cx="8570563" cy="537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8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Overview on DH</a:t>
            </a:r>
          </a:p>
          <a:p>
            <a:r>
              <a:rPr lang="en-GB" dirty="0" smtClean="0"/>
              <a:t>READ</a:t>
            </a:r>
          </a:p>
          <a:p>
            <a:r>
              <a:rPr lang="en-GB" dirty="0" smtClean="0"/>
              <a:t>Handwritten Text Recognition</a:t>
            </a:r>
          </a:p>
          <a:p>
            <a:r>
              <a:rPr lang="en-GB" dirty="0" smtClean="0"/>
              <a:t>Sustainability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4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Activities from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3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984726"/>
              </p:ext>
            </p:extLst>
          </p:nvPr>
        </p:nvGraphicFramePr>
        <p:xfrm>
          <a:off x="900194" y="790413"/>
          <a:ext cx="10515600" cy="49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80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82059"/>
              </p:ext>
            </p:extLst>
          </p:nvPr>
        </p:nvGraphicFramePr>
        <p:xfrm>
          <a:off x="838200" y="1038386"/>
          <a:ext cx="10515600" cy="513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5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generated by users in Sept. 2018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Software changes – data remain!</a:t>
            </a:r>
          </a:p>
          <a:p>
            <a:r>
              <a:rPr lang="en-GB" dirty="0" smtClean="0"/>
              <a:t>Users transcribed </a:t>
            </a:r>
            <a:r>
              <a:rPr lang="en-GB" b="1" dirty="0" smtClean="0"/>
              <a:t>6525 pages </a:t>
            </a:r>
            <a:r>
              <a:rPr lang="en-GB" dirty="0" smtClean="0"/>
              <a:t>for their training = ground truth</a:t>
            </a:r>
          </a:p>
          <a:p>
            <a:r>
              <a:rPr lang="en-GB" dirty="0" smtClean="0"/>
              <a:t>1 page = 1 hour work = 6525 hours = </a:t>
            </a:r>
            <a:r>
              <a:rPr lang="en-GB" b="1" dirty="0" smtClean="0"/>
              <a:t>3,8 person years</a:t>
            </a:r>
          </a:p>
          <a:p>
            <a:r>
              <a:rPr lang="en-GB" dirty="0" smtClean="0"/>
              <a:t>E.g. one hour calculated with 20 EUR sums up to </a:t>
            </a:r>
            <a:r>
              <a:rPr lang="en-GB" b="1" dirty="0" smtClean="0"/>
              <a:t>130.500 EUR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0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Handwritten Text Recognition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1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Council Protocols from </a:t>
            </a:r>
            <a:r>
              <a:rPr lang="en-GB" dirty="0" err="1" smtClean="0"/>
              <a:t>Bozen</a:t>
            </a:r>
            <a:r>
              <a:rPr lang="en-GB" dirty="0" smtClean="0"/>
              <a:t>/Italy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Collaboration with City Archive </a:t>
            </a:r>
            <a:r>
              <a:rPr lang="en-GB" dirty="0" err="1" smtClean="0"/>
              <a:t>Bozen</a:t>
            </a:r>
            <a:r>
              <a:rPr lang="en-GB" dirty="0" smtClean="0"/>
              <a:t> “</a:t>
            </a:r>
            <a:r>
              <a:rPr lang="en-GB" dirty="0" err="1" smtClean="0"/>
              <a:t>Bohisto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Volunteers are transcribing documents from late 18</a:t>
            </a:r>
            <a:r>
              <a:rPr lang="en-GB" baseline="30000" dirty="0" smtClean="0"/>
              <a:t>th</a:t>
            </a:r>
            <a:r>
              <a:rPr lang="en-GB" dirty="0" smtClean="0"/>
              <a:t> century</a:t>
            </a:r>
          </a:p>
          <a:p>
            <a:r>
              <a:rPr lang="en-GB" dirty="0" smtClean="0"/>
              <a:t>Supervision by University of Innsbruck – Barbara </a:t>
            </a:r>
            <a:r>
              <a:rPr lang="en-GB" dirty="0" err="1" smtClean="0"/>
              <a:t>Denicolo</a:t>
            </a:r>
            <a:endParaRPr lang="en-GB" dirty="0" smtClean="0"/>
          </a:p>
          <a:p>
            <a:r>
              <a:rPr lang="en-GB" dirty="0" smtClean="0"/>
              <a:t>Model trained with 562 Seiten, 44.521 words</a:t>
            </a:r>
          </a:p>
          <a:p>
            <a:r>
              <a:rPr lang="en-GB" dirty="0" smtClean="0"/>
              <a:t>Results (until now): +10% CER</a:t>
            </a:r>
          </a:p>
          <a:p>
            <a:r>
              <a:rPr lang="en-GB" dirty="0" smtClean="0"/>
              <a:t>Results with new Handwritten Text Recognition Engine: 4,73% CER</a:t>
            </a:r>
          </a:p>
        </p:txBody>
      </p:sp>
    </p:spTree>
    <p:extLst>
      <p:ext uri="{BB962C8B-B14F-4D97-AF65-F5344CB8AC3E}">
        <p14:creationId xmlns:p14="http://schemas.microsoft.com/office/powerpoint/2010/main" val="30891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86" y="0"/>
            <a:ext cx="11998466" cy="5765800"/>
          </a:xfrm>
          <a:prstGeom prst="rect">
            <a:avLst/>
          </a:prstGeom>
        </p:spPr>
      </p:pic>
      <p:pic>
        <p:nvPicPr>
          <p:cNvPr id="4" name="Inhaltsplatzhalt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820" y="365125"/>
            <a:ext cx="5304032" cy="59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Keyword spotting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5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Mitterlehner</a:t>
            </a:r>
            <a:r>
              <a:rPr lang="en-GB" dirty="0" smtClean="0"/>
              <a:t> - </a:t>
            </a:r>
            <a:r>
              <a:rPr lang="en-GB" dirty="0" err="1" smtClean="0"/>
              <a:t>Moiveshekner</a:t>
            </a:r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091531"/>
            <a:ext cx="6096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European historical document collections can be recognized, automatically transcribed and made searchable in a previously unknown way – if scholars, archives/libraries, computer scientists and the public are collaborating.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1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Humanities in Austria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Austrian Centre for Digital Humanities (ACDH)</a:t>
            </a:r>
          </a:p>
          <a:p>
            <a:pPr lvl="1"/>
            <a:r>
              <a:rPr lang="en-GB" dirty="0" smtClean="0"/>
              <a:t>Common effort of the Austrian Academy of Science, Universities of Vienna and Graz as well as several other universities and colleges in Austria</a:t>
            </a:r>
          </a:p>
          <a:p>
            <a:pPr lvl="1"/>
            <a:r>
              <a:rPr lang="en-GB" dirty="0" smtClean="0"/>
              <a:t>Acts also as CLARIAH centre at the Austrian Academy of Science</a:t>
            </a:r>
          </a:p>
          <a:p>
            <a:r>
              <a:rPr lang="en-GB" dirty="0" smtClean="0"/>
              <a:t>Universities of Vienna and Graz</a:t>
            </a:r>
          </a:p>
          <a:p>
            <a:pPr lvl="1"/>
            <a:r>
              <a:rPr lang="en-GB" dirty="0" smtClean="0"/>
              <a:t>Three DH professorships</a:t>
            </a:r>
          </a:p>
          <a:p>
            <a:pPr lvl="1"/>
            <a:r>
              <a:rPr lang="en-GB" dirty="0" smtClean="0"/>
              <a:t>Master studies in DH at University Graz</a:t>
            </a:r>
          </a:p>
          <a:p>
            <a:r>
              <a:rPr lang="en-GB" dirty="0" smtClean="0"/>
              <a:t>National projects</a:t>
            </a:r>
          </a:p>
          <a:p>
            <a:pPr lvl="1"/>
            <a:r>
              <a:rPr lang="en-GB" dirty="0" smtClean="0"/>
              <a:t>Digital Edition Network (KONDE)</a:t>
            </a:r>
          </a:p>
          <a:p>
            <a:pPr lvl="1"/>
            <a:r>
              <a:rPr lang="en-GB" dirty="0" smtClean="0"/>
              <a:t>DI4DH (Digitisation and Information Extraction for DH)</a:t>
            </a:r>
          </a:p>
          <a:p>
            <a:pPr lvl="1"/>
            <a:r>
              <a:rPr lang="en-GB" dirty="0" err="1" smtClean="0"/>
              <a:t>GoDigital</a:t>
            </a:r>
            <a:r>
              <a:rPr lang="en-GB" dirty="0" smtClean="0"/>
              <a:t> calls</a:t>
            </a:r>
          </a:p>
          <a:p>
            <a:pPr lvl="1"/>
            <a:r>
              <a:rPr lang="en-GB" dirty="0" smtClean="0"/>
              <a:t>Large number of research </a:t>
            </a:r>
            <a:r>
              <a:rPr lang="en-GB" dirty="0" smtClean="0"/>
              <a:t>projects</a:t>
            </a:r>
          </a:p>
          <a:p>
            <a:r>
              <a:rPr lang="en-GB" dirty="0" smtClean="0"/>
              <a:t>Highly </a:t>
            </a:r>
            <a:r>
              <a:rPr lang="en-GB" dirty="0" smtClean="0"/>
              <a:t>active and lively landscape</a:t>
            </a:r>
            <a:r>
              <a:rPr lang="en-GB" dirty="0"/>
              <a:t>! </a:t>
            </a:r>
            <a:endParaRPr lang="en-GB" dirty="0" smtClean="0"/>
          </a:p>
          <a:p>
            <a:pPr lvl="1"/>
            <a:r>
              <a:rPr lang="en-GB" dirty="0" smtClean="0"/>
              <a:t>Hundreds </a:t>
            </a:r>
            <a:r>
              <a:rPr lang="en-GB" dirty="0"/>
              <a:t>of researchers involved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56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Sustainability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0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Spin off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to transform </a:t>
            </a:r>
            <a:r>
              <a:rPr lang="en-GB" dirty="0" smtClean="0"/>
              <a:t>a project into a </a:t>
            </a:r>
            <a:r>
              <a:rPr lang="en-GB" dirty="0" smtClean="0"/>
              <a:t>legal entity?</a:t>
            </a:r>
          </a:p>
          <a:p>
            <a:r>
              <a:rPr lang="en-GB" dirty="0" smtClean="0"/>
              <a:t>Which governance </a:t>
            </a:r>
            <a:r>
              <a:rPr lang="en-GB" dirty="0" smtClean="0"/>
              <a:t>model, which business model?</a:t>
            </a:r>
            <a:endParaRPr lang="en-GB" dirty="0" smtClean="0"/>
          </a:p>
          <a:p>
            <a:r>
              <a:rPr lang="en-GB" dirty="0" smtClean="0"/>
              <a:t>How to sustain the public mission?</a:t>
            </a:r>
          </a:p>
          <a:p>
            <a:r>
              <a:rPr lang="en-GB" dirty="0" smtClean="0"/>
              <a:t>How to be flexible </a:t>
            </a:r>
            <a:r>
              <a:rPr lang="en-GB" dirty="0" smtClean="0"/>
              <a:t>and strong enough </a:t>
            </a:r>
            <a:r>
              <a:rPr lang="en-GB" dirty="0" smtClean="0"/>
              <a:t>for the market?</a:t>
            </a:r>
          </a:p>
          <a:p>
            <a:r>
              <a:rPr lang="en-GB" dirty="0" smtClean="0"/>
              <a:t>How to enable </a:t>
            </a:r>
            <a:r>
              <a:rPr lang="en-GB" dirty="0" smtClean="0"/>
              <a:t>collaboration?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1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10238" r="20759" b="6766"/>
          <a:stretch/>
        </p:blipFill>
        <p:spPr bwMode="auto">
          <a:xfrm>
            <a:off x="2007366" y="365125"/>
            <a:ext cx="8177267" cy="604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The European Cooperative Society (SCE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B0F0"/>
              </a:solidFill>
            </a:endParaRPr>
          </a:p>
          <a:p>
            <a:r>
              <a:rPr lang="en-US" i="1" dirty="0">
                <a:solidFill>
                  <a:srgbClr val="000000"/>
                </a:solidFill>
              </a:rPr>
              <a:t>is a legal entity that allows its members to carry out common activities, while preserving their independence</a:t>
            </a:r>
            <a:r>
              <a:rPr lang="en-US" i="1" dirty="0" smtClean="0">
                <a:solidFill>
                  <a:srgbClr val="000000"/>
                </a:solidFill>
              </a:rPr>
              <a:t>;</a:t>
            </a:r>
          </a:p>
          <a:p>
            <a:endParaRPr lang="en-US" i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rgbClr val="000000"/>
                </a:solidFill>
              </a:rPr>
              <a:t>its principal object is to satisfy its members' needs and not the return of capital investment</a:t>
            </a:r>
            <a:r>
              <a:rPr lang="en-US" i="1" dirty="0" smtClean="0">
                <a:solidFill>
                  <a:srgbClr val="000000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endParaRPr lang="en-US" i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rgbClr val="000000"/>
                </a:solidFill>
              </a:rPr>
              <a:t>members benefit proportionally to their profit and not to their capital contribution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9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Cooperative: READ-COOP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Enables us</a:t>
            </a:r>
          </a:p>
          <a:p>
            <a:pPr lvl="1"/>
            <a:r>
              <a:rPr lang="en-GB" dirty="0" smtClean="0"/>
              <a:t>To collaborate with all kinds of institutions – archives, libraries, universities, research organisations, associations, and even private persons</a:t>
            </a:r>
          </a:p>
          <a:p>
            <a:pPr lvl="1"/>
            <a:r>
              <a:rPr lang="en-GB" dirty="0" smtClean="0"/>
              <a:t>To include new members (which are also owners) with minimum effort</a:t>
            </a:r>
          </a:p>
          <a:p>
            <a:pPr lvl="1"/>
            <a:r>
              <a:rPr lang="en-GB" dirty="0" smtClean="0"/>
              <a:t>To carry out business with these members (but also with non-members)</a:t>
            </a:r>
          </a:p>
          <a:p>
            <a:pPr lvl="1"/>
            <a:r>
              <a:rPr lang="en-GB" dirty="0" smtClean="0"/>
              <a:t>To gain profit from services</a:t>
            </a:r>
          </a:p>
          <a:p>
            <a:pPr lvl="1"/>
            <a:r>
              <a:rPr lang="en-GB" dirty="0" smtClean="0"/>
              <a:t>To use profit to improve services</a:t>
            </a:r>
          </a:p>
          <a:p>
            <a:pPr lvl="1"/>
            <a:r>
              <a:rPr lang="en-GB" dirty="0" smtClean="0"/>
              <a:t>To sustain the Transkribus research </a:t>
            </a:r>
            <a:r>
              <a:rPr lang="en-GB" dirty="0" smtClean="0"/>
              <a:t>infrastructure and its public mission</a:t>
            </a:r>
            <a:endParaRPr lang="en-GB" dirty="0" smtClean="0"/>
          </a:p>
          <a:p>
            <a:r>
              <a:rPr lang="en-GB" dirty="0" smtClean="0"/>
              <a:t>Status</a:t>
            </a:r>
          </a:p>
          <a:p>
            <a:pPr lvl="1"/>
            <a:r>
              <a:rPr lang="en-GB" dirty="0" smtClean="0"/>
              <a:t>Currently negotiations are ongoing with potential partners</a:t>
            </a:r>
          </a:p>
          <a:p>
            <a:pPr lvl="1"/>
            <a:r>
              <a:rPr lang="en-GB" dirty="0" smtClean="0"/>
              <a:t>We hope to set up SCE during first half of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6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 - EOSC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we offer</a:t>
            </a:r>
          </a:p>
          <a:p>
            <a:pPr lvl="1"/>
            <a:r>
              <a:rPr lang="en-GB" dirty="0" smtClean="0"/>
              <a:t>Highly standardized data </a:t>
            </a:r>
          </a:p>
          <a:p>
            <a:pPr lvl="1"/>
            <a:r>
              <a:rPr lang="en-GB" dirty="0" smtClean="0"/>
              <a:t>Implemented FAIR principles</a:t>
            </a:r>
          </a:p>
          <a:p>
            <a:pPr lvl="1"/>
            <a:r>
              <a:rPr lang="en-GB" dirty="0" smtClean="0"/>
              <a:t>All services as web-services via REST API</a:t>
            </a:r>
          </a:p>
          <a:p>
            <a:r>
              <a:rPr lang="en-GB" dirty="0" smtClean="0"/>
              <a:t>What we would like to see from EOSC</a:t>
            </a:r>
          </a:p>
          <a:p>
            <a:pPr lvl="1"/>
            <a:r>
              <a:rPr lang="en-GB" dirty="0" smtClean="0"/>
              <a:t>Collaboration – maybe as member of READ-COOP</a:t>
            </a:r>
          </a:p>
          <a:p>
            <a:pPr lvl="1"/>
            <a:r>
              <a:rPr lang="en-GB" dirty="0" smtClean="0"/>
              <a:t>Storage and computing facilities for processing large amounts of historical documents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5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a lot for your attention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838200" y="1996148"/>
            <a:ext cx="648107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More information</a:t>
            </a:r>
          </a:p>
          <a:p>
            <a:endParaRPr lang="en-GB" dirty="0"/>
          </a:p>
          <a:p>
            <a:r>
              <a:rPr lang="en-GB" sz="2400" dirty="0">
                <a:hlinkClick r:id="rId3"/>
              </a:rPr>
              <a:t>https://www.oeaw.ac.at/acdh</a:t>
            </a:r>
            <a:r>
              <a:rPr lang="en-GB" sz="2400" dirty="0" smtClean="0">
                <a:hlinkClick r:id="rId3"/>
              </a:rPr>
              <a:t>/</a:t>
            </a:r>
          </a:p>
          <a:p>
            <a:endParaRPr lang="en-GB" sz="2400" dirty="0">
              <a:hlinkClick r:id="rId3"/>
            </a:endParaRPr>
          </a:p>
          <a:p>
            <a:r>
              <a:rPr lang="en-GB" sz="2400" dirty="0" smtClean="0">
                <a:hlinkClick r:id="rId3"/>
              </a:rPr>
              <a:t>https://read.transkribus.eu/</a:t>
            </a:r>
            <a:endParaRPr lang="en-GB" sz="2400" dirty="0" smtClean="0"/>
          </a:p>
          <a:p>
            <a:endParaRPr lang="en-GB" sz="2400" dirty="0"/>
          </a:p>
          <a:p>
            <a:r>
              <a:rPr lang="en-US" sz="2000" dirty="0"/>
              <a:t>This project has received funding from the </a:t>
            </a:r>
            <a:r>
              <a:rPr lang="en-US" sz="2000" dirty="0" smtClean="0"/>
              <a:t>European Union’s</a:t>
            </a:r>
          </a:p>
          <a:p>
            <a:r>
              <a:rPr lang="en-US" sz="2000" dirty="0" smtClean="0"/>
              <a:t>Horizon </a:t>
            </a:r>
            <a:r>
              <a:rPr lang="en-US" sz="2000" dirty="0"/>
              <a:t>2020 research and innovation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under</a:t>
            </a:r>
          </a:p>
          <a:p>
            <a:r>
              <a:rPr lang="en-US" sz="2000" dirty="0" smtClean="0"/>
              <a:t>grant </a:t>
            </a:r>
            <a:r>
              <a:rPr lang="en-US" sz="2000" dirty="0"/>
              <a:t>agreement No 674943</a:t>
            </a:r>
            <a:r>
              <a:rPr lang="en-GB" sz="2000" dirty="0"/>
              <a:t>.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  <p:pic>
        <p:nvPicPr>
          <p:cNvPr id="5" name="Picture 4" descr="http://www.iaik.tugraz.at/content/research/scos/projects/eu-h2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89" y="4658676"/>
            <a:ext cx="1677956" cy="12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566" y="365125"/>
            <a:ext cx="5764867" cy="58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279" y="365125"/>
            <a:ext cx="6135441" cy="621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299" y="365125"/>
            <a:ext cx="6073402" cy="62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3112" y="365125"/>
            <a:ext cx="5845776" cy="62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…and many, many more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9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Many of these DH projects have one thing in common – they are working with historical documents and need to digitise, transcribe, annotate, search and mine the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4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Office PowerPoint</Application>
  <PresentationFormat>Breitbild</PresentationFormat>
  <Paragraphs>253</Paragraphs>
  <Slides>36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Digital Humanities in Austria Transkribus A European research infrastructure for the automated recognition and searching of historical documents</vt:lpstr>
      <vt:lpstr>Agenda</vt:lpstr>
      <vt:lpstr>Digital Humanities in Austria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Consortium</vt:lpstr>
      <vt:lpstr>READ - Transkribus</vt:lpstr>
      <vt:lpstr>PowerPoint-Präsentation</vt:lpstr>
      <vt:lpstr>Memorandum of Understanding Partners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Value generated by users in Sept. 2018</vt:lpstr>
      <vt:lpstr>PowerPoint-Präsentation</vt:lpstr>
      <vt:lpstr>Council Protocols from Bozen/Italy</vt:lpstr>
      <vt:lpstr>PowerPoint-Präsentation</vt:lpstr>
      <vt:lpstr>PowerPoint-Präsentation</vt:lpstr>
      <vt:lpstr>Mitterlehner - Moiveshekner</vt:lpstr>
      <vt:lpstr>PowerPoint-Präsentation</vt:lpstr>
      <vt:lpstr>PowerPoint-Präsentation</vt:lpstr>
      <vt:lpstr>Spin off</vt:lpstr>
      <vt:lpstr>PowerPoint-Präsentation</vt:lpstr>
      <vt:lpstr>The European Cooperative Society (SCE)</vt:lpstr>
      <vt:lpstr>European Cooperative: READ-COOP</vt:lpstr>
      <vt:lpstr>READ - EOSC</vt:lpstr>
      <vt:lpstr>Thank you a lot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c608178</dc:creator>
  <cp:lastModifiedBy>c608178</cp:lastModifiedBy>
  <cp:revision>376</cp:revision>
  <dcterms:created xsi:type="dcterms:W3CDTF">2016-08-28T09:02:39Z</dcterms:created>
  <dcterms:modified xsi:type="dcterms:W3CDTF">2018-10-30T10:17:42Z</dcterms:modified>
</cp:coreProperties>
</file>