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18" r:id="rId2"/>
    <p:sldMasterId id="2147483650" r:id="rId3"/>
    <p:sldMasterId id="2147483711" r:id="rId4"/>
    <p:sldMasterId id="2147483743" r:id="rId5"/>
    <p:sldMasterId id="2147483652" r:id="rId6"/>
    <p:sldMasterId id="2147483746" r:id="rId7"/>
    <p:sldMasterId id="2147483716" r:id="rId8"/>
    <p:sldMasterId id="2147483653" r:id="rId9"/>
  </p:sldMasterIdLst>
  <p:notesMasterIdLst>
    <p:notesMasterId r:id="rId16"/>
  </p:notesMasterIdLst>
  <p:sldIdLst>
    <p:sldId id="256" r:id="rId10"/>
    <p:sldId id="273" r:id="rId11"/>
    <p:sldId id="274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20000"/>
      </a:spcBef>
      <a:spcAft>
        <a:spcPct val="0"/>
      </a:spcAft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3000" kern="1200">
        <a:solidFill>
          <a:srgbClr val="00638F"/>
        </a:solidFill>
        <a:latin typeface="HelveticaNeueLT Std Med Cn" pitchFamily="34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488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8F"/>
    <a:srgbClr val="BEE3EA"/>
    <a:srgbClr val="00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0" autoAdjust="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>
        <p:guide orient="horz" pos="2160"/>
        <p:guide orient="horz" pos="14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BD55560-3740-436F-A4B3-F8F0B02F4E3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2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8EF20-B18C-4A01-A4DB-506652934123}" type="slidenum">
              <a:rPr lang="nl-NL"/>
              <a:pPr/>
              <a:t>1</a:t>
            </a:fld>
            <a:endParaRPr lang="nl-NL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222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55560-3740-436F-A4B3-F8F0B02F4E3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5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 Logo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PT_SE_Page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0963"/>
            <a:ext cx="9144000" cy="70215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7704000" cy="18166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60000" y="2520000"/>
            <a:ext cx="7164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87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7704000" cy="18166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1260000" y="2520000"/>
            <a:ext cx="7164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0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14300" y="115200"/>
            <a:ext cx="8915400" cy="662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404814"/>
            <a:ext cx="6984000" cy="121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40000" y="1800000"/>
            <a:ext cx="6954837" cy="4835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tx1"/>
                </a:solidFill>
              </a:rPr>
              <a:t>SCIENCE EUROPE </a:t>
            </a:r>
            <a:r>
              <a:rPr lang="nl-NL" sz="1000" dirty="0">
                <a:solidFill>
                  <a:srgbClr val="00638F"/>
                </a:solidFill>
              </a:rPr>
              <a:t>I </a:t>
            </a:r>
            <a:fld id="{82446AD1-00D3-4011-8661-5C7EBC2C5A5E}" type="slidenum">
              <a:rPr lang="nl-NL" sz="1000">
                <a:solidFill>
                  <a:srgbClr val="00638F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00638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14300" y="115200"/>
            <a:ext cx="8915400" cy="662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404814"/>
            <a:ext cx="6984000" cy="121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>
          <a:xfrm>
            <a:off x="1440000" y="1800000"/>
            <a:ext cx="6954837" cy="4835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tx1"/>
                </a:solidFill>
              </a:rPr>
              <a:t>SCIENCE EUROPE </a:t>
            </a:r>
            <a:r>
              <a:rPr lang="nl-NL" sz="1000" dirty="0">
                <a:solidFill>
                  <a:srgbClr val="00638F"/>
                </a:solidFill>
              </a:rPr>
              <a:t>I </a:t>
            </a:r>
            <a:fld id="{82446AD1-00D3-4011-8661-5C7EBC2C5A5E}" type="slidenum">
              <a:rPr lang="nl-NL" sz="1000">
                <a:solidFill>
                  <a:srgbClr val="00638F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0063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5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6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1440000" y="2408238"/>
            <a:ext cx="6984000" cy="42402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43981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6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0"/>
          <p:cNvSpPr>
            <a:spLocks noGrp="1"/>
          </p:cNvSpPr>
          <p:nvPr>
            <p:ph sz="quarter" idx="10"/>
          </p:nvPr>
        </p:nvSpPr>
        <p:spPr>
          <a:xfrm>
            <a:off x="1440000" y="2408238"/>
            <a:ext cx="6984000" cy="42402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9863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7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1440000" y="1752600"/>
            <a:ext cx="6984000" cy="48958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7587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7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/>
          <p:cNvSpPr>
            <a:spLocks noGrp="1"/>
          </p:cNvSpPr>
          <p:nvPr>
            <p:ph sz="quarter" idx="10"/>
          </p:nvPr>
        </p:nvSpPr>
        <p:spPr>
          <a:xfrm>
            <a:off x="1440000" y="1752600"/>
            <a:ext cx="6984000" cy="48958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7092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8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440000" y="2471738"/>
            <a:ext cx="6984000" cy="4176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8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0"/>
          </p:nvPr>
        </p:nvSpPr>
        <p:spPr>
          <a:xfrm>
            <a:off x="1440000" y="2471738"/>
            <a:ext cx="6984000" cy="4176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4510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 Presentation Title"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PT_SE_Page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5588" cy="70231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00" y="2520000"/>
            <a:ext cx="7704000" cy="1800000"/>
          </a:xfrm>
          <a:prstGeom prst="rect">
            <a:avLst/>
          </a:prstGeom>
        </p:spPr>
        <p:txBody>
          <a:bodyPr lIns="36000" bIns="45720" anchor="b" anchorCtr="0"/>
          <a:lstStyle>
            <a:lvl1pPr indent="0" algn="l">
              <a:lnSpc>
                <a:spcPts val="4000"/>
              </a:lnSpc>
              <a:buFontTx/>
              <a:buNone/>
              <a:defRPr sz="4000">
                <a:solidFill>
                  <a:schemeClr val="bg1"/>
                </a:solidFill>
                <a:latin typeface="HelveticaNeueLT Std Blk Cn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0000" y="4320000"/>
            <a:ext cx="7704000" cy="1800000"/>
          </a:xfrm>
          <a:prstGeom prst="rect">
            <a:avLst/>
          </a:prstGeom>
        </p:spPr>
        <p:txBody>
          <a:bodyPr lIns="0" rIns="0" bIns="0"/>
          <a:lstStyle>
            <a:lvl1pPr marL="0" indent="0">
              <a:lnSpc>
                <a:spcPts val="3000"/>
              </a:lnSpc>
              <a:buFontTx/>
              <a:buNone/>
              <a:defRPr sz="2800">
                <a:solidFill>
                  <a:schemeClr val="bg1"/>
                </a:solidFill>
                <a:latin typeface="HelveticaNeueLT Std Cn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720000" y="6440275"/>
            <a:ext cx="7704000" cy="18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rgbClr val="00638F"/>
                </a:solidFill>
                <a:latin typeface="HelveticaNeueLT Std Med Cn" pitchFamily="34" charset="0"/>
                <a:ea typeface="ＭＳ Ｐゴシック" pitchFamily="34" charset="-128"/>
                <a:cs typeface="Arial" charset="0"/>
              </a:defRPr>
            </a:lvl9pPr>
          </a:lstStyle>
          <a:p>
            <a:r>
              <a:rPr lang="nl-NL" dirty="0"/>
              <a:t>SCIENCE EUROPE I </a:t>
            </a:r>
            <a:fld id="{AA5939D9-57CE-4769-9351-8C0C898D933F}" type="datetime1">
              <a:rPr lang="nl-NL" smtClean="0">
                <a:latin typeface="HelveticaNeueLT Std Cn" pitchFamily="34" charset="0"/>
              </a:rPr>
              <a:pPr/>
              <a:t>25-10-2018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556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>
              <a:alphaModFix amt="20000"/>
            </a:blip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45720" rIns="18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3000" b="0" i="0" u="none" strike="noStrike" cap="none" normalizeH="0" baseline="0">
              <a:ln>
                <a:noFill/>
              </a:ln>
              <a:solidFill>
                <a:srgbClr val="00638F"/>
              </a:solidFill>
              <a:effectLst/>
              <a:latin typeface="HelveticaNeueLT Std Med Cn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20000" y="719999"/>
            <a:ext cx="7704000" cy="540000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>
                <a:solidFill>
                  <a:srgbClr val="00638F"/>
                </a:solidFill>
                <a:latin typeface="HelveticaNeueLT Std Blk Cn" panose="020B0806030702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2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720000" y="1764000"/>
            <a:ext cx="7704000" cy="48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17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720000" y="1764000"/>
            <a:ext cx="7704000" cy="48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912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719998" y="2448000"/>
            <a:ext cx="7704000" cy="4176000"/>
          </a:xfrm>
        </p:spPr>
        <p:txBody>
          <a:bodyPr/>
          <a:lstStyle>
            <a:lvl1pPr>
              <a:defRPr>
                <a:solidFill>
                  <a:srgbClr val="00638F"/>
                </a:solidFill>
              </a:defRPr>
            </a:lvl1pPr>
            <a:lvl2pPr>
              <a:defRPr>
                <a:solidFill>
                  <a:srgbClr val="00638F"/>
                </a:solidFill>
              </a:defRPr>
            </a:lvl2pPr>
            <a:lvl3pPr>
              <a:defRPr>
                <a:solidFill>
                  <a:srgbClr val="00638F"/>
                </a:solidFill>
              </a:defRPr>
            </a:lvl3pPr>
            <a:lvl4pPr>
              <a:defRPr>
                <a:solidFill>
                  <a:srgbClr val="00638F"/>
                </a:solidFill>
              </a:defRPr>
            </a:lvl4pPr>
            <a:lvl5pPr>
              <a:defRPr>
                <a:solidFill>
                  <a:srgbClr val="00638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8" name="Content Placeholder 9"/>
          <p:cNvSpPr>
            <a:spLocks noGrp="1"/>
          </p:cNvSpPr>
          <p:nvPr>
            <p:ph sz="quarter" idx="10"/>
          </p:nvPr>
        </p:nvSpPr>
        <p:spPr>
          <a:xfrm>
            <a:off x="719998" y="2448000"/>
            <a:ext cx="7704000" cy="417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41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–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0000" y="5832000"/>
            <a:ext cx="53633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19999" y="540000"/>
            <a:ext cx="77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18000" bIns="82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60000" y="1584000"/>
            <a:ext cx="7164000" cy="50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82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–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19999" y="540000"/>
            <a:ext cx="77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18000" bIns="82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1260000" y="1584000"/>
            <a:ext cx="7164000" cy="50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81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5" r:id="rId2"/>
    <p:sldLayoutId id="2147483734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 noChangeArrowheads="1"/>
          </p:cNvSpPr>
          <p:nvPr userDrawn="1"/>
        </p:nvSpPr>
        <p:spPr bwMode="auto">
          <a:xfrm>
            <a:off x="114300" y="1641599"/>
            <a:ext cx="8915400" cy="510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bg1"/>
                </a:solidFill>
              </a:rPr>
              <a:t>SCIENCE EUROPE</a:t>
            </a:r>
            <a:r>
              <a:rPr lang="nl-NL" sz="1000" dirty="0">
                <a:solidFill>
                  <a:schemeClr val="tx1"/>
                </a:solidFill>
              </a:rPr>
              <a:t> </a:t>
            </a:r>
            <a:r>
              <a:rPr lang="nl-NL" sz="1000" dirty="0">
                <a:solidFill>
                  <a:srgbClr val="BEE3EA"/>
                </a:solidFill>
              </a:rPr>
              <a:t>I </a:t>
            </a:r>
            <a:fld id="{77ACBCB9-9CBE-47EC-808D-8B09835A86EF}" type="slidenum">
              <a:rPr lang="nl-NL" sz="1000">
                <a:solidFill>
                  <a:srgbClr val="BEE3EA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BEE3EA"/>
              </a:solidFill>
            </a:endParaRP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19999" y="720000"/>
            <a:ext cx="77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18000" bIns="82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000" y="1764000"/>
            <a:ext cx="7704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6712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36" r:id="rId2"/>
  </p:sldLayoutIdLst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9pPr>
    </p:titleStyle>
    <p:bodyStyle>
      <a:lvl1pPr marL="288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ea typeface="+mn-ea"/>
          <a:cs typeface="+mn-cs"/>
        </a:defRPr>
      </a:lvl1pPr>
      <a:lvl2pPr marL="576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2pPr>
      <a:lvl3pPr marL="864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3pPr>
      <a:lvl4pPr marL="1152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4pPr>
      <a:lvl5pPr marL="1440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 noChangeArrowheads="1"/>
          </p:cNvSpPr>
          <p:nvPr userDrawn="1"/>
        </p:nvSpPr>
        <p:spPr bwMode="auto">
          <a:xfrm>
            <a:off x="114300" y="2362202"/>
            <a:ext cx="8915400" cy="4379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19999" y="720000"/>
            <a:ext cx="7704000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18000" bIns="82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000" y="2520000"/>
            <a:ext cx="7704000" cy="40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bg1"/>
                </a:solidFill>
              </a:rPr>
              <a:t>SCIENCE EUROPE</a:t>
            </a:r>
            <a:r>
              <a:rPr lang="nl-NL" sz="1000" dirty="0">
                <a:solidFill>
                  <a:schemeClr val="tx1"/>
                </a:solidFill>
              </a:rPr>
              <a:t> </a:t>
            </a:r>
            <a:r>
              <a:rPr lang="nl-NL" sz="1000" dirty="0">
                <a:solidFill>
                  <a:srgbClr val="BEE3EA"/>
                </a:solidFill>
              </a:rPr>
              <a:t>I </a:t>
            </a:r>
            <a:fld id="{77ACBCB9-9CBE-47EC-808D-8B09835A86EF}" type="slidenum">
              <a:rPr lang="nl-NL" sz="1000">
                <a:solidFill>
                  <a:srgbClr val="BEE3EA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BEE3E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37" r:id="rId2"/>
  </p:sldLayoutIdLst>
  <p:txStyles>
    <p:titleStyle>
      <a:lvl1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2pPr>
      <a:lvl3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3pPr>
      <a:lvl4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4pPr>
      <a:lvl5pPr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3000">
          <a:solidFill>
            <a:srgbClr val="008DCC"/>
          </a:solidFill>
          <a:latin typeface="HelveticaNeueLT Std Med Cn" pitchFamily="34" charset="0"/>
          <a:cs typeface="Arial" charset="0"/>
        </a:defRPr>
      </a:lvl9pPr>
    </p:titleStyle>
    <p:bodyStyle>
      <a:lvl1pPr marL="288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ea typeface="+mn-ea"/>
          <a:cs typeface="+mn-cs"/>
        </a:defRPr>
      </a:lvl1pPr>
      <a:lvl2pPr marL="576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2pPr>
      <a:lvl3pPr marL="864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3pPr>
      <a:lvl4pPr marL="1152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4pPr>
      <a:lvl5pPr marL="1440000" indent="-288000" algn="l" rtl="0" fontAlgn="base">
        <a:spcBef>
          <a:spcPts val="600"/>
        </a:spcBef>
        <a:spcAft>
          <a:spcPct val="0"/>
        </a:spcAft>
        <a:buFontTx/>
        <a:buBlip>
          <a:blip r:embed="rId4"/>
        </a:buBlip>
        <a:defRPr sz="2400">
          <a:solidFill>
            <a:srgbClr val="00638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5"/>
        </a:buBlip>
        <a:defRPr sz="2400">
          <a:solidFill>
            <a:srgbClr val="00638F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4300" y="115890"/>
            <a:ext cx="8915400" cy="662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440000"/>
            <a:ext cx="9144000" cy="0"/>
          </a:xfrm>
          <a:prstGeom prst="line">
            <a:avLst/>
          </a:prstGeom>
          <a:noFill/>
          <a:ln w="25400">
            <a:solidFill>
              <a:srgbClr val="00638F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 sz="300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19999" y="540000"/>
            <a:ext cx="7704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18000" bIns="82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000" y="1584000"/>
            <a:ext cx="7164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tx1"/>
                </a:solidFill>
              </a:rPr>
              <a:t>SCIENCE EUROPE </a:t>
            </a:r>
            <a:r>
              <a:rPr lang="nl-NL" sz="1000" dirty="0">
                <a:solidFill>
                  <a:srgbClr val="00638F"/>
                </a:solidFill>
              </a:rPr>
              <a:t>I </a:t>
            </a:r>
            <a:fld id="{82446AD1-00D3-4011-8661-5C7EBC2C5A5E}" type="slidenum">
              <a:rPr lang="nl-NL" sz="1000">
                <a:solidFill>
                  <a:srgbClr val="00638F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0063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0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38" r:id="rId2"/>
  </p:sldLayoutIdLst>
  <p:txStyles>
    <p:titleStyle>
      <a:lvl1pPr marL="540000" indent="-540000" algn="l" rtl="0" fontAlgn="base">
        <a:lnSpc>
          <a:spcPct val="100000"/>
        </a:lnSpc>
        <a:spcBef>
          <a:spcPct val="0"/>
        </a:spcBef>
        <a:spcAft>
          <a:spcPct val="0"/>
        </a:spcAft>
        <a:buSzPct val="155000"/>
        <a:buFontTx/>
        <a:buBlip>
          <a:blip r:embed="rId4"/>
        </a:buBlip>
        <a:defRPr sz="3000">
          <a:solidFill>
            <a:srgbClr val="00638F"/>
          </a:solidFill>
          <a:latin typeface="+mj-lt"/>
          <a:ea typeface="+mj-ea"/>
          <a:cs typeface="+mj-cs"/>
        </a:defRPr>
      </a:lvl1pPr>
      <a:lvl2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2pPr>
      <a:lvl3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3pPr>
      <a:lvl4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4pPr>
      <a:lvl5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5pPr>
      <a:lvl6pPr marL="4572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6pPr>
      <a:lvl7pPr marL="9144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7pPr>
      <a:lvl8pPr marL="13716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8pPr>
      <a:lvl9pPr marL="18288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9pPr>
    </p:titleStyle>
    <p:bodyStyle>
      <a:lvl1pPr marL="288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2pPr>
      <a:lvl3pPr marL="864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3pPr>
      <a:lvl4pPr marL="1152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4pPr>
      <a:lvl5pPr marL="1440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4300" y="115890"/>
            <a:ext cx="8915400" cy="662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2340000"/>
            <a:ext cx="9144000" cy="0"/>
          </a:xfrm>
          <a:prstGeom prst="line">
            <a:avLst/>
          </a:prstGeom>
          <a:noFill/>
          <a:ln w="25400">
            <a:solidFill>
              <a:srgbClr val="00638F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 sz="300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tx1"/>
                </a:solidFill>
              </a:rPr>
              <a:t>SCIENCE EUROPE </a:t>
            </a:r>
            <a:r>
              <a:rPr lang="nl-NL" sz="1000" dirty="0">
                <a:solidFill>
                  <a:srgbClr val="00638F"/>
                </a:solidFill>
              </a:rPr>
              <a:t>I </a:t>
            </a:r>
            <a:fld id="{82446AD1-00D3-4011-8661-5C7EBC2C5A5E}" type="slidenum">
              <a:rPr lang="nl-NL" sz="1000">
                <a:solidFill>
                  <a:srgbClr val="00638F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00638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7704000" cy="18166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00" y="2520000"/>
            <a:ext cx="716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6344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</p:sldLayoutIdLst>
  <p:txStyles>
    <p:titleStyle>
      <a:lvl1pPr marL="540000" indent="-540000" algn="l" rtl="0" fontAlgn="base">
        <a:lnSpc>
          <a:spcPct val="100000"/>
        </a:lnSpc>
        <a:spcBef>
          <a:spcPct val="0"/>
        </a:spcBef>
        <a:spcAft>
          <a:spcPct val="0"/>
        </a:spcAft>
        <a:buSzPct val="155000"/>
        <a:buFontTx/>
        <a:buBlip>
          <a:blip r:embed="rId4"/>
        </a:buBlip>
        <a:defRPr sz="3000">
          <a:solidFill>
            <a:srgbClr val="00638F"/>
          </a:solidFill>
          <a:latin typeface="+mj-lt"/>
          <a:ea typeface="+mj-ea"/>
          <a:cs typeface="+mj-cs"/>
        </a:defRPr>
      </a:lvl1pPr>
      <a:lvl2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2pPr>
      <a:lvl3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3pPr>
      <a:lvl4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4pPr>
      <a:lvl5pPr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5pPr>
      <a:lvl6pPr marL="4572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6pPr>
      <a:lvl7pPr marL="9144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7pPr>
      <a:lvl8pPr marL="13716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8pPr>
      <a:lvl9pPr marL="1828800" indent="623888" algn="l" rtl="0" fontAlgn="base">
        <a:lnSpc>
          <a:spcPts val="3000"/>
        </a:lnSpc>
        <a:spcBef>
          <a:spcPct val="0"/>
        </a:spcBef>
        <a:spcAft>
          <a:spcPct val="0"/>
        </a:spcAft>
        <a:buSzPct val="155000"/>
        <a:buBlip>
          <a:blip r:embed="rId5"/>
        </a:buBlip>
        <a:defRPr sz="3000">
          <a:solidFill>
            <a:srgbClr val="00638F"/>
          </a:solidFill>
          <a:latin typeface="HelveticaNeueLT Std Med Cn" pitchFamily="34" charset="0"/>
          <a:ea typeface="ＭＳ Ｐゴシック" pitchFamily="34" charset="-128"/>
        </a:defRPr>
      </a:lvl9pPr>
    </p:titleStyle>
    <p:bodyStyle>
      <a:lvl1pPr marL="288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2pPr>
      <a:lvl3pPr marL="864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3pPr>
      <a:lvl4pPr marL="1152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4pPr>
      <a:lvl5pPr marL="1440000" indent="-288000" algn="l" rtl="0" fontAlgn="base">
        <a:spcBef>
          <a:spcPts val="600"/>
        </a:spcBef>
        <a:spcAft>
          <a:spcPct val="0"/>
        </a:spcAft>
        <a:buSzPct val="110000"/>
        <a:buFontTx/>
        <a:buBlip>
          <a:blip r:embed="rId6"/>
        </a:buBlip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10000"/>
        <a:buBlip>
          <a:blip r:embed="rId7"/>
        </a:buBlip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ChangeArrowheads="1"/>
          </p:cNvSpPr>
          <p:nvPr userDrawn="1"/>
        </p:nvSpPr>
        <p:spPr bwMode="auto">
          <a:xfrm>
            <a:off x="114300" y="115200"/>
            <a:ext cx="8915400" cy="662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404814"/>
            <a:ext cx="6984000" cy="121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/>
              <a:t>Klik</a:t>
            </a:r>
            <a:r>
              <a:rPr lang="en-GB" noProof="0" dirty="0"/>
              <a:t> om het </a:t>
            </a:r>
            <a:r>
              <a:rPr lang="en-GB" noProof="0" dirty="0" err="1"/>
              <a:t>opmaakprofiel</a:t>
            </a:r>
            <a:r>
              <a:rPr lang="en-GB" noProof="0" dirty="0"/>
              <a:t>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bewerken</a:t>
            </a:r>
            <a:endParaRPr lang="en-GB" noProof="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000" y="1812471"/>
            <a:ext cx="6984000" cy="483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/>
              <a:t>Klik</a:t>
            </a:r>
            <a:r>
              <a:rPr lang="en-GB" noProof="0" dirty="0"/>
              <a:t> om de </a:t>
            </a:r>
            <a:r>
              <a:rPr lang="en-GB" noProof="0" dirty="0" err="1"/>
              <a:t>modelstijlen</a:t>
            </a:r>
            <a:r>
              <a:rPr lang="en-GB" noProof="0" dirty="0"/>
              <a:t>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bewerken</a:t>
            </a:r>
            <a:endParaRPr lang="en-GB" noProof="0" dirty="0"/>
          </a:p>
          <a:p>
            <a:pPr lvl="1"/>
            <a:r>
              <a:rPr lang="en-GB" noProof="0" dirty="0" err="1"/>
              <a:t>Tweede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151564" name="Text Box 12"/>
          <p:cNvSpPr txBox="1">
            <a:spLocks noChangeArrowheads="1"/>
          </p:cNvSpPr>
          <p:nvPr userDrawn="1"/>
        </p:nvSpPr>
        <p:spPr bwMode="auto">
          <a:xfrm>
            <a:off x="1354139" y="3827463"/>
            <a:ext cx="6478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tx1"/>
                </a:solidFill>
              </a:rPr>
              <a:t>SCIENCE EUROPE </a:t>
            </a:r>
            <a:r>
              <a:rPr lang="nl-NL" sz="1000" dirty="0">
                <a:solidFill>
                  <a:srgbClr val="00638F"/>
                </a:solidFill>
              </a:rPr>
              <a:t>I </a:t>
            </a:r>
            <a:fld id="{82446AD1-00D3-4011-8661-5C7EBC2C5A5E}" type="slidenum">
              <a:rPr lang="nl-NL" sz="1000">
                <a:solidFill>
                  <a:srgbClr val="00638F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00638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39" r:id="rId2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000">
          <a:solidFill>
            <a:srgbClr val="00638F"/>
          </a:solidFill>
          <a:latin typeface="+mn-lt"/>
          <a:ea typeface="+mn-ea"/>
          <a:cs typeface="+mn-cs"/>
        </a:defRPr>
      </a:lvl1pPr>
      <a:lvl2pPr marL="0" indent="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HelveticaNeueLT Std Lt" pitchFamily="34" charset="0"/>
          <a:cs typeface="+mn-cs"/>
        </a:defRPr>
      </a:lvl2pPr>
      <a:lvl3pPr marL="358775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5381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ChangeArrowheads="1"/>
          </p:cNvSpPr>
          <p:nvPr userDrawn="1"/>
        </p:nvSpPr>
        <p:spPr bwMode="auto">
          <a:xfrm>
            <a:off x="114300" y="115890"/>
            <a:ext cx="8915400" cy="662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274640"/>
            <a:ext cx="6984000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0000" y="2471736"/>
            <a:ext cx="6984000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51560" name="Rectangle 8"/>
          <p:cNvSpPr>
            <a:spLocks noChangeArrowheads="1"/>
          </p:cNvSpPr>
          <p:nvPr userDrawn="1"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tx1"/>
                </a:solidFill>
              </a:rPr>
              <a:t>SCIENCE EUROPE </a:t>
            </a:r>
            <a:r>
              <a:rPr lang="nl-NL" sz="1000" dirty="0">
                <a:solidFill>
                  <a:srgbClr val="00638F"/>
                </a:solidFill>
              </a:rPr>
              <a:t>I </a:t>
            </a:r>
            <a:fld id="{82446AD1-00D3-4011-8661-5C7EBC2C5A5E}" type="slidenum">
              <a:rPr lang="nl-NL" sz="1000">
                <a:solidFill>
                  <a:srgbClr val="00638F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00638F"/>
              </a:solidFill>
            </a:endParaRPr>
          </a:p>
        </p:txBody>
      </p:sp>
      <p:sp>
        <p:nvSpPr>
          <p:cNvPr id="151564" name="Text Box 12"/>
          <p:cNvSpPr txBox="1">
            <a:spLocks noChangeArrowheads="1"/>
          </p:cNvSpPr>
          <p:nvPr userDrawn="1"/>
        </p:nvSpPr>
        <p:spPr bwMode="auto">
          <a:xfrm>
            <a:off x="1354139" y="3827463"/>
            <a:ext cx="6478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5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00638F"/>
          </a:solidFill>
          <a:latin typeface="HelveticaNeueLT Std Blk Cn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000">
          <a:solidFill>
            <a:srgbClr val="00638F"/>
          </a:solidFill>
          <a:latin typeface="+mn-lt"/>
          <a:ea typeface="+mn-ea"/>
          <a:cs typeface="+mn-cs"/>
        </a:defRPr>
      </a:lvl1pPr>
      <a:lvl2pPr marL="0" indent="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HelveticaNeueLT Std Lt" pitchFamily="34" charset="0"/>
          <a:cs typeface="+mn-cs"/>
        </a:defRPr>
      </a:lvl2pPr>
      <a:lvl3pPr marL="358775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5381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 userDrawn="1"/>
        </p:nvSpPr>
        <p:spPr bwMode="auto">
          <a:xfrm>
            <a:off x="114300" y="1641599"/>
            <a:ext cx="8915400" cy="510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38276" y="274638"/>
            <a:ext cx="6984000" cy="12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6" y="1753200"/>
            <a:ext cx="698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bg1"/>
                </a:solidFill>
              </a:rPr>
              <a:t>SCIENCE EUROPE</a:t>
            </a:r>
            <a:r>
              <a:rPr lang="nl-NL" sz="1000" dirty="0">
                <a:solidFill>
                  <a:schemeClr val="tx1"/>
                </a:solidFill>
              </a:rPr>
              <a:t> </a:t>
            </a:r>
            <a:r>
              <a:rPr lang="nl-NL" sz="1000" dirty="0">
                <a:solidFill>
                  <a:srgbClr val="BEE3EA"/>
                </a:solidFill>
              </a:rPr>
              <a:t>I </a:t>
            </a:r>
            <a:fld id="{28072976-A522-4126-94FA-765B79EC88E6}" type="slidenum">
              <a:rPr lang="nl-NL" sz="1000">
                <a:solidFill>
                  <a:srgbClr val="BEE3EA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BEE3EA"/>
              </a:solidFill>
            </a:endParaRPr>
          </a:p>
        </p:txBody>
      </p:sp>
      <p:sp>
        <p:nvSpPr>
          <p:cNvPr id="219143" name="Text Box 7"/>
          <p:cNvSpPr txBox="1">
            <a:spLocks noChangeArrowheads="1"/>
          </p:cNvSpPr>
          <p:nvPr userDrawn="1"/>
        </p:nvSpPr>
        <p:spPr bwMode="auto">
          <a:xfrm>
            <a:off x="1354139" y="3827463"/>
            <a:ext cx="6478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19144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838" y="1745107"/>
            <a:ext cx="487362" cy="487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00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42" r:id="rId2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000">
          <a:solidFill>
            <a:srgbClr val="00638F"/>
          </a:solidFill>
          <a:latin typeface="+mn-lt"/>
          <a:ea typeface="+mn-ea"/>
          <a:cs typeface="+mn-cs"/>
        </a:defRPr>
      </a:lvl1pPr>
      <a:lvl2pPr marL="0" indent="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HelveticaNeueLT Std Lt" pitchFamily="34" charset="0"/>
          <a:cs typeface="+mn-cs"/>
        </a:defRPr>
      </a:lvl2pPr>
      <a:lvl3pPr marL="358775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5381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3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 userDrawn="1"/>
        </p:nvSpPr>
        <p:spPr bwMode="auto">
          <a:xfrm>
            <a:off x="114300" y="2362202"/>
            <a:ext cx="8915400" cy="4379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0"/>
              </a:spcBef>
            </a:pPr>
            <a:endParaRPr lang="nl-BE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38276" y="274640"/>
            <a:ext cx="6984000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6" y="2471738"/>
            <a:ext cx="6984000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1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07951" y="115889"/>
            <a:ext cx="2047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l" eaLnBrk="0" hangingPunct="0">
              <a:spcBef>
                <a:spcPct val="0"/>
              </a:spcBef>
            </a:pPr>
            <a:r>
              <a:rPr lang="nl-NL" sz="1000" dirty="0">
                <a:solidFill>
                  <a:schemeClr val="bg1"/>
                </a:solidFill>
              </a:rPr>
              <a:t>SCIENCE EUROPE</a:t>
            </a:r>
            <a:r>
              <a:rPr lang="nl-NL" sz="1000" dirty="0">
                <a:solidFill>
                  <a:schemeClr val="tx1"/>
                </a:solidFill>
              </a:rPr>
              <a:t> </a:t>
            </a:r>
            <a:r>
              <a:rPr lang="nl-NL" sz="1000" dirty="0">
                <a:solidFill>
                  <a:srgbClr val="BEE3EA"/>
                </a:solidFill>
              </a:rPr>
              <a:t>I </a:t>
            </a:r>
            <a:fld id="{28072976-A522-4126-94FA-765B79EC88E6}" type="slidenum">
              <a:rPr lang="nl-NL" sz="1000">
                <a:solidFill>
                  <a:srgbClr val="BEE3EA"/>
                </a:solidFill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nl-NL" sz="1000" dirty="0">
              <a:solidFill>
                <a:srgbClr val="BEE3EA"/>
              </a:solidFill>
            </a:endParaRPr>
          </a:p>
        </p:txBody>
      </p:sp>
      <p:pic>
        <p:nvPicPr>
          <p:cNvPr id="219144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838" y="2468563"/>
            <a:ext cx="487362" cy="4873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41" r:id="rId2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veticaNeueLT Std Blk Cn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000">
          <a:solidFill>
            <a:srgbClr val="00638F"/>
          </a:solidFill>
          <a:latin typeface="+mn-lt"/>
          <a:ea typeface="+mn-ea"/>
          <a:cs typeface="+mn-cs"/>
        </a:defRPr>
      </a:lvl1pPr>
      <a:lvl2pPr marL="0" indent="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HelveticaNeueLT Std Lt" pitchFamily="34" charset="0"/>
          <a:cs typeface="+mn-cs"/>
        </a:defRPr>
      </a:lvl2pPr>
      <a:lvl3pPr marL="358775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5381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08" y="1992779"/>
            <a:ext cx="7704000" cy="1800000"/>
          </a:xfrm>
        </p:spPr>
        <p:txBody>
          <a:bodyPr/>
          <a:lstStyle/>
          <a:p>
            <a:r>
              <a:rPr lang="nl-BE" dirty="0"/>
              <a:t>E</a:t>
            </a:r>
            <a:r>
              <a:rPr lang="nl-BE" dirty="0" smtClean="0"/>
              <a:t>OSC </a:t>
            </a:r>
            <a:r>
              <a:rPr lang="nl-BE" dirty="0"/>
              <a:t>Governance and Funding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08" y="3702162"/>
            <a:ext cx="7704000" cy="1800000"/>
          </a:xfrm>
        </p:spPr>
        <p:txBody>
          <a:bodyPr/>
          <a:lstStyle/>
          <a:p>
            <a:r>
              <a:rPr lang="nl-BE" dirty="0"/>
              <a:t>Science Europe’s views on the development of </a:t>
            </a:r>
            <a:r>
              <a:rPr lang="nl-BE" dirty="0" smtClean="0"/>
              <a:t>EOSC</a:t>
            </a:r>
          </a:p>
          <a:p>
            <a:r>
              <a:rPr lang="nl-BE" dirty="0" smtClean="0"/>
              <a:t>				Stephan Kuster	</a:t>
            </a:r>
          </a:p>
          <a:p>
            <a:r>
              <a:rPr lang="nl-BE" dirty="0"/>
              <a:t>	</a:t>
            </a:r>
            <a:r>
              <a:rPr lang="nl-BE" dirty="0" smtClean="0"/>
              <a:t>			Secretray General</a:t>
            </a:r>
          </a:p>
          <a:p>
            <a:r>
              <a:rPr lang="nl-BE" dirty="0"/>
              <a:t>	</a:t>
            </a:r>
            <a:r>
              <a:rPr lang="nl-BE" dirty="0" smtClean="0"/>
              <a:t>			Science Europe</a:t>
            </a:r>
            <a:endParaRPr lang="nl-BE" dirty="0"/>
          </a:p>
          <a:p>
            <a:r>
              <a:rPr lang="nl-BE" dirty="0" smtClean="0"/>
              <a:t>			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02129" y="1878149"/>
          <a:ext cx="7704000" cy="461952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69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Austria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FWF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Latvia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LZP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Belgium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FWO, F.R.S.-FNRS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Lithuania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LMT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Bulgaria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EE7D11"/>
                          </a:solidFill>
                        </a:rPr>
                        <a:t>BAS</a:t>
                      </a:r>
                      <a:endParaRPr lang="nl-BE" sz="1600" dirty="0">
                        <a:solidFill>
                          <a:srgbClr val="EE7D1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Luxembourg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FNR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Croatia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HRZZ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Netherlands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NWO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Czech</a:t>
                      </a:r>
                      <a:r>
                        <a:rPr lang="en-GB" sz="1600" baseline="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 Republic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GACR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Norway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RCN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Denmark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DFF, DG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Poland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NCN, FNP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Estonia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ETAG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Portugal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FCT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Finland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AKA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Slovakia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APVV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France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ANR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Slovenia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ARRS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Germany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DFG, </a:t>
                      </a:r>
                      <a:r>
                        <a:rPr lang="en-GB" sz="1600" dirty="0">
                          <a:solidFill>
                            <a:srgbClr val="EE7D11"/>
                          </a:solidFill>
                        </a:rPr>
                        <a:t>MPG, Leibniz</a:t>
                      </a:r>
                      <a:endParaRPr lang="nl-BE" sz="1600" dirty="0">
                        <a:solidFill>
                          <a:srgbClr val="EE7D1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Spain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EE7D11"/>
                          </a:solidFill>
                        </a:rPr>
                        <a:t>CSIC</a:t>
                      </a:r>
                      <a:endParaRPr lang="nl-BE" sz="1600" dirty="0">
                        <a:solidFill>
                          <a:srgbClr val="EE7D11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Hungary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EE7D11"/>
                          </a:solidFill>
                        </a:rPr>
                        <a:t>MTA</a:t>
                      </a:r>
                      <a:endParaRPr lang="nl-BE" sz="1600" dirty="0">
                        <a:solidFill>
                          <a:srgbClr val="EE7D11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Sweden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FORMAS, FORTE,</a:t>
                      </a:r>
                      <a:r>
                        <a:rPr lang="en-GB" sz="1600" baseline="0" dirty="0">
                          <a:solidFill>
                            <a:srgbClr val="00638F"/>
                          </a:solidFill>
                        </a:rPr>
                        <a:t> VR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Iceland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Rannís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Switzerland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SNSF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Ireland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HRB, IRC, SFI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United Kingdom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AHRC, BBSRC, </a:t>
                      </a:r>
                      <a:br>
                        <a:rPr lang="en-GB" sz="1600" dirty="0">
                          <a:solidFill>
                            <a:srgbClr val="00638F"/>
                          </a:solidFill>
                        </a:rPr>
                      </a:br>
                      <a:r>
                        <a:rPr lang="en-GB" sz="1600" dirty="0">
                          <a:solidFill>
                            <a:srgbClr val="00638F"/>
                          </a:solidFill>
                        </a:rPr>
                        <a:t>EPSRC,</a:t>
                      </a:r>
                      <a:r>
                        <a:rPr lang="en-GB" sz="1600" baseline="0" dirty="0">
                          <a:solidFill>
                            <a:srgbClr val="00638F"/>
                          </a:solidFill>
                        </a:rPr>
                        <a:t> ESRC, MRC, NERC, STFC</a:t>
                      </a:r>
                      <a:endParaRPr lang="nl-BE" sz="1600" dirty="0">
                        <a:solidFill>
                          <a:srgbClr val="00638F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638F"/>
                          </a:solidFill>
                          <a:latin typeface="HelveticaNeueLT Std Med" panose="020B0604020202020204" pitchFamily="34" charset="0"/>
                        </a:rPr>
                        <a:t>Italy</a:t>
                      </a:r>
                      <a:endParaRPr lang="nl-BE" sz="1600" dirty="0">
                        <a:solidFill>
                          <a:srgbClr val="00638F"/>
                        </a:solidFill>
                        <a:latin typeface="HelveticaNeueLT Std Med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EE7D11"/>
                          </a:solidFill>
                        </a:rPr>
                        <a:t>CNR, INFN</a:t>
                      </a:r>
                      <a:endParaRPr lang="nl-BE" sz="1600" dirty="0">
                        <a:solidFill>
                          <a:srgbClr val="EE7D11"/>
                        </a:solidFill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nl-BE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67" y="579524"/>
            <a:ext cx="8305362" cy="6604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Science Europe Member Organisations 2018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681483" y="2013925"/>
            <a:ext cx="716691" cy="5025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638F"/>
              </a:solidFill>
              <a:effectLst/>
              <a:latin typeface="HelveticaNeueLT Std Med Cn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707308" y="1931469"/>
            <a:ext cx="332520" cy="214262"/>
          </a:xfrm>
          <a:prstGeom prst="rect">
            <a:avLst/>
          </a:prstGeom>
          <a:solidFill>
            <a:srgbClr val="0063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638F"/>
              </a:solidFill>
              <a:effectLst/>
              <a:latin typeface="HelveticaNeueLT Std Med Cn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707308" y="2236366"/>
            <a:ext cx="332520" cy="214262"/>
          </a:xfrm>
          <a:prstGeom prst="rect">
            <a:avLst/>
          </a:prstGeom>
          <a:solidFill>
            <a:srgbClr val="EE7D1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00638F"/>
              </a:solidFill>
              <a:effectLst/>
              <a:latin typeface="HelveticaNeueLT Std Med Cn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4442" y="1878149"/>
            <a:ext cx="93911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+mn-lt"/>
              </a:rPr>
              <a:t>RFO</a:t>
            </a:r>
          </a:p>
          <a:p>
            <a:r>
              <a:rPr lang="en-GB" sz="1600" dirty="0">
                <a:latin typeface="+mn-lt"/>
              </a:rPr>
              <a:t>RPO</a:t>
            </a:r>
          </a:p>
        </p:txBody>
      </p:sp>
    </p:spTree>
    <p:extLst>
      <p:ext uri="{BB962C8B-B14F-4D97-AF65-F5344CB8AC3E}">
        <p14:creationId xmlns:p14="http://schemas.microsoft.com/office/powerpoint/2010/main" val="90184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8000" lvl="1"/>
            <a:r>
              <a:rPr lang="nl-NL" sz="2000" dirty="0"/>
              <a:t>Association of major public research organisations in Europe: Research </a:t>
            </a:r>
            <a:r>
              <a:rPr lang="nl-NL" sz="2000" u="sng" dirty="0"/>
              <a:t>Funding</a:t>
            </a:r>
            <a:r>
              <a:rPr lang="nl-NL" sz="2000" dirty="0"/>
              <a:t> Organisations (RFOs) and Research </a:t>
            </a:r>
            <a:r>
              <a:rPr lang="nl-NL" sz="2000" u="sng" dirty="0"/>
              <a:t>Performing</a:t>
            </a:r>
            <a:r>
              <a:rPr lang="nl-NL" sz="2000" dirty="0"/>
              <a:t> Organisations (RPOs) with a public </a:t>
            </a:r>
            <a:r>
              <a:rPr lang="nl-NL" sz="2000" dirty="0" smtClean="0"/>
              <a:t>mission</a:t>
            </a:r>
          </a:p>
          <a:p>
            <a:pPr marL="0" lvl="1" indent="0">
              <a:buNone/>
            </a:pPr>
            <a:endParaRPr lang="nl-NL" sz="2000" dirty="0"/>
          </a:p>
          <a:p>
            <a:pPr marL="288000" lvl="1"/>
            <a:r>
              <a:rPr lang="nl-NL" sz="2000" dirty="0"/>
              <a:t>43 Member Organisations (MOs) from 27 </a:t>
            </a:r>
            <a:r>
              <a:rPr lang="nl-NL" sz="2000" dirty="0" smtClean="0"/>
              <a:t>countries</a:t>
            </a:r>
          </a:p>
          <a:p>
            <a:pPr marL="0" lvl="1" indent="0">
              <a:buNone/>
            </a:pPr>
            <a:endParaRPr lang="nl-NL" sz="2000" dirty="0"/>
          </a:p>
          <a:p>
            <a:pPr marL="288000" lvl="1"/>
            <a:r>
              <a:rPr lang="nl-NL" sz="2000" dirty="0"/>
              <a:t>Combined research budget of approximately €18 billion per </a:t>
            </a:r>
            <a:r>
              <a:rPr lang="nl-NL" sz="2000" dirty="0" smtClean="0"/>
              <a:t>annum</a:t>
            </a:r>
          </a:p>
          <a:p>
            <a:pPr marL="0" lvl="1" indent="0">
              <a:buNone/>
            </a:pPr>
            <a:endParaRPr lang="nl-NL" sz="2000" dirty="0" smtClean="0"/>
          </a:p>
          <a:p>
            <a:pPr marL="288000" lvl="1"/>
            <a:r>
              <a:rPr lang="nl-NL" sz="2000" dirty="0" smtClean="0"/>
              <a:t>Expert Working Groups on Oepn Access, Research Data, Research Infrastuctures, etc</a:t>
            </a:r>
            <a:r>
              <a:rPr lang="nl-NL" dirty="0" smtClean="0"/>
              <a:t>. </a:t>
            </a:r>
            <a:endParaRPr lang="nl-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786" y="620713"/>
            <a:ext cx="6935787" cy="66040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Science Europe in a Nutshell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9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BE" sz="2000" dirty="0" smtClean="0"/>
              <a:t>Enable </a:t>
            </a:r>
            <a:r>
              <a:rPr lang="nl-BE" sz="2000" dirty="0"/>
              <a:t>participation and support access of scientists to the EOSC in order to take part in future open exchange of scientific knowledge and </a:t>
            </a:r>
            <a:r>
              <a:rPr lang="nl-BE" sz="2000" dirty="0" smtClean="0"/>
              <a:t>data;</a:t>
            </a:r>
            <a:endParaRPr lang="nl-BE" sz="2000" dirty="0"/>
          </a:p>
          <a:p>
            <a:r>
              <a:rPr lang="nl-BE" sz="2000" dirty="0"/>
              <a:t>Important to bring existing eInfrastructures together and efficiently coordinate them</a:t>
            </a:r>
            <a:r>
              <a:rPr lang="nl-BE" sz="2000" dirty="0" smtClean="0"/>
              <a:t>;</a:t>
            </a:r>
          </a:p>
          <a:p>
            <a:r>
              <a:rPr lang="nl-BE" sz="2000" dirty="0" smtClean="0"/>
              <a:t>however</a:t>
            </a:r>
            <a:r>
              <a:rPr lang="nl-BE" sz="2000" dirty="0"/>
              <a:t>, the complexity of this endeavour must not be </a:t>
            </a:r>
            <a:r>
              <a:rPr lang="nl-BE" sz="2000" dirty="0" smtClean="0"/>
              <a:t>underestimated;</a:t>
            </a:r>
            <a:endParaRPr lang="nl-BE" sz="2000" dirty="0"/>
          </a:p>
          <a:p>
            <a:r>
              <a:rPr lang="nl-BE" sz="2000" dirty="0" smtClean="0"/>
              <a:t>Need for</a:t>
            </a:r>
            <a:r>
              <a:rPr lang="nl-BE" sz="2000" dirty="0" smtClean="0"/>
              <a:t>speedy development BUT important </a:t>
            </a:r>
            <a:r>
              <a:rPr lang="nl-BE" sz="2000" dirty="0"/>
              <a:t>to ensure future functionality of structure, governance and other importance aspects as well as inclusion and acceptance of scientific communities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Science Europe’s general view on EOSC</a:t>
            </a:r>
          </a:p>
        </p:txBody>
      </p:sp>
    </p:spTree>
    <p:extLst>
      <p:ext uri="{BB962C8B-B14F-4D97-AF65-F5344CB8AC3E}">
        <p14:creationId xmlns:p14="http://schemas.microsoft.com/office/powerpoint/2010/main" val="161703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000" dirty="0"/>
              <a:t>Open Science should be developed in a way that </a:t>
            </a:r>
            <a:r>
              <a:rPr lang="en-US" sz="2000" dirty="0" err="1"/>
              <a:t>recognises</a:t>
            </a:r>
            <a:r>
              <a:rPr lang="en-US" sz="2000" dirty="0"/>
              <a:t> the </a:t>
            </a:r>
            <a:r>
              <a:rPr lang="en-US" sz="2000" b="1" dirty="0"/>
              <a:t>driving role of scientific communities </a:t>
            </a:r>
            <a:r>
              <a:rPr lang="en-US" sz="2000" dirty="0"/>
              <a:t>in shaping and adopting Open Science practices </a:t>
            </a:r>
          </a:p>
          <a:p>
            <a:r>
              <a:rPr lang="en-US" sz="2000" dirty="0"/>
              <a:t>The EU’s large public research </a:t>
            </a:r>
            <a:r>
              <a:rPr lang="en-US" sz="2000" dirty="0" err="1"/>
              <a:t>organisations</a:t>
            </a:r>
            <a:r>
              <a:rPr lang="en-US" sz="2000" dirty="0"/>
              <a:t> will play an important role in the EOSC and therefore wish to contribute to its successful </a:t>
            </a:r>
            <a:r>
              <a:rPr lang="en-US" sz="2000" dirty="0" err="1"/>
              <a:t>realisation</a:t>
            </a:r>
            <a:endParaRPr lang="en-US" sz="2000" dirty="0"/>
          </a:p>
          <a:p>
            <a:r>
              <a:rPr lang="en-US" sz="2000" dirty="0"/>
              <a:t>The EU’s large public research </a:t>
            </a:r>
            <a:r>
              <a:rPr lang="en-US" sz="2000" dirty="0" err="1"/>
              <a:t>organisations</a:t>
            </a:r>
            <a:r>
              <a:rPr lang="en-US" sz="2000" dirty="0"/>
              <a:t> provide, through their national and international roles, a </a:t>
            </a:r>
            <a:r>
              <a:rPr lang="en-US" sz="2000" b="1" dirty="0"/>
              <a:t>significant part of the underlying infrastructure</a:t>
            </a:r>
            <a:r>
              <a:rPr lang="en-US" sz="2000" dirty="0"/>
              <a:t> to the European research </a:t>
            </a:r>
            <a:r>
              <a:rPr lang="en-US" sz="2000" dirty="0" smtClean="0"/>
              <a:t>system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 All this needs to be </a:t>
            </a:r>
            <a:r>
              <a:rPr lang="en-US" sz="2000" b="1" dirty="0">
                <a:sym typeface="Wingdings" panose="05000000000000000000" pitchFamily="2" charset="2"/>
              </a:rPr>
              <a:t>reflected in the EOSC Governance</a:t>
            </a:r>
          </a:p>
          <a:p>
            <a:endParaRPr lang="nl-BE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Governance of the EOSC</a:t>
            </a:r>
          </a:p>
        </p:txBody>
      </p:sp>
    </p:spTree>
    <p:extLst>
      <p:ext uri="{BB962C8B-B14F-4D97-AF65-F5344CB8AC3E}">
        <p14:creationId xmlns:p14="http://schemas.microsoft.com/office/powerpoint/2010/main" val="47651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14068" y="1764000"/>
            <a:ext cx="8009932" cy="4860000"/>
          </a:xfrm>
        </p:spPr>
        <p:txBody>
          <a:bodyPr/>
          <a:lstStyle/>
          <a:p>
            <a:r>
              <a:rPr lang="nl-BE" sz="1800" b="1" dirty="0"/>
              <a:t>Sustainable business model </a:t>
            </a:r>
            <a:r>
              <a:rPr lang="nl-BE" sz="1800" dirty="0"/>
              <a:t>for the EOSC still needs to be developed; </a:t>
            </a:r>
            <a:r>
              <a:rPr lang="nl-BE" sz="1800" b="1" dirty="0"/>
              <a:t>still unclear </a:t>
            </a:r>
            <a:r>
              <a:rPr lang="nl-BE" sz="1800" dirty="0"/>
              <a:t>how and by which mechanisms the EOSC will be funded in the long run (post 2020)</a:t>
            </a:r>
          </a:p>
          <a:p>
            <a:r>
              <a:rPr lang="nl-BE" sz="1800" dirty="0" smtClean="0"/>
              <a:t>It is expected that at least part of the funding will be provided by national funding bodies</a:t>
            </a:r>
          </a:p>
          <a:p>
            <a:r>
              <a:rPr lang="nl-BE" sz="1800" dirty="0" smtClean="0"/>
              <a:t>Funding </a:t>
            </a:r>
            <a:r>
              <a:rPr lang="nl-BE" sz="1800" dirty="0"/>
              <a:t>for infrastructures comes from a great </a:t>
            </a:r>
            <a:r>
              <a:rPr lang="nl-BE" sz="1800" b="1" dirty="0"/>
              <a:t>variety of sources </a:t>
            </a:r>
            <a:r>
              <a:rPr lang="nl-BE" sz="1800" dirty="0"/>
              <a:t>and institutions that have different responsibilities and that operate at local, national and international levels. The different funding actores, levels and disciplines are </a:t>
            </a:r>
            <a:r>
              <a:rPr lang="nl-BE" sz="1800" b="1" dirty="0"/>
              <a:t>not part of a coordinated structure</a:t>
            </a:r>
            <a:r>
              <a:rPr lang="nl-BE" sz="1800" dirty="0"/>
              <a:t>.</a:t>
            </a:r>
          </a:p>
          <a:p>
            <a:r>
              <a:rPr lang="nl-BE" sz="1800" dirty="0"/>
              <a:t>Currently, in many cases, national funders or science ministries grant funds to cover user-fees or they participate in a membership model.</a:t>
            </a:r>
          </a:p>
          <a:p>
            <a:r>
              <a:rPr lang="nl-BE" sz="1800" dirty="0"/>
              <a:t>It needs to be ensured that the respective national science communities get a </a:t>
            </a:r>
            <a:r>
              <a:rPr lang="nl-BE" sz="1800" b="1" dirty="0"/>
              <a:t>substantial benefit or respective access </a:t>
            </a:r>
            <a:r>
              <a:rPr lang="nl-BE" sz="1800" dirty="0"/>
              <a:t>to the eInfrastructures and the services they fund</a:t>
            </a:r>
          </a:p>
          <a:p>
            <a:endParaRPr lang="nl-BE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Funding the EOSC</a:t>
            </a:r>
          </a:p>
        </p:txBody>
      </p:sp>
    </p:spTree>
    <p:extLst>
      <p:ext uri="{BB962C8B-B14F-4D97-AF65-F5344CB8AC3E}">
        <p14:creationId xmlns:p14="http://schemas.microsoft.com/office/powerpoint/2010/main" val="3015707180"/>
      </p:ext>
    </p:extLst>
  </p:cSld>
  <p:clrMapOvr>
    <a:masterClrMapping/>
  </p:clrMapOvr>
</p:sld>
</file>

<file path=ppt/theme/theme1.xml><?xml version="1.0" encoding="utf-8"?>
<a:theme xmlns:a="http://schemas.openxmlformats.org/drawingml/2006/main" name="SE Title Slides">
  <a:themeElements>
    <a:clrScheme name="SE_Fro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Fro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Fro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Fro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Fro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Fro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Fro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Fro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Fro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Fro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Fro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Fro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Fro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Fro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4E067862-2CE4-4B72-8CEE-AEB53477CEC3}"/>
    </a:ext>
  </a:extLst>
</a:theme>
</file>

<file path=ppt/theme/theme10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 Content Slides 1">
  <a:themeElements>
    <a:clrScheme name="SE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2">
      <a:majorFont>
        <a:latin typeface="HelveticaNeueLT Std Med Cn"/>
        <a:ea typeface=""/>
        <a:cs typeface="Arial"/>
      </a:majorFont>
      <a:minorFont>
        <a:latin typeface="HelveticaNeueLT Std Lt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C9913BCB-368B-4112-B5F7-334165BCAEE8}"/>
    </a:ext>
  </a:extLst>
</a:theme>
</file>

<file path=ppt/theme/theme3.xml><?xml version="1.0" encoding="utf-8"?>
<a:theme xmlns:a="http://schemas.openxmlformats.org/drawingml/2006/main" name="SE Content Slides 2">
  <a:themeElements>
    <a:clrScheme name="SE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2">
      <a:majorFont>
        <a:latin typeface="HelveticaNeueLT Std Med Cn"/>
        <a:ea typeface=""/>
        <a:cs typeface="Arial"/>
      </a:majorFont>
      <a:minorFont>
        <a:latin typeface="HelveticaNeueLT Std Lt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9C426209-AD6E-4E31-93AE-4D9F66A8B14A}"/>
    </a:ext>
  </a:extLst>
</a:theme>
</file>

<file path=ppt/theme/theme4.xml><?xml version="1.0" encoding="utf-8"?>
<a:theme xmlns:a="http://schemas.openxmlformats.org/drawingml/2006/main" name="SE Content Slides 3">
  <a:themeElements>
    <a:clrScheme name="SE_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Title">
      <a:majorFont>
        <a:latin typeface="HelveticaNeueLT Std Med Cn"/>
        <a:ea typeface="ＭＳ Ｐゴシック"/>
        <a:cs typeface=""/>
      </a:majorFont>
      <a:minorFont>
        <a:latin typeface="HelveticaNeueLT Std Lt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480A5F3E-04AD-416E-977C-6A8B2DA5D7C1}"/>
    </a:ext>
  </a:extLst>
</a:theme>
</file>

<file path=ppt/theme/theme5.xml><?xml version="1.0" encoding="utf-8"?>
<a:theme xmlns:a="http://schemas.openxmlformats.org/drawingml/2006/main" name="SE Content Slides 4">
  <a:themeElements>
    <a:clrScheme name="SE_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Title">
      <a:majorFont>
        <a:latin typeface="HelveticaNeueLT Std Med Cn"/>
        <a:ea typeface="ＭＳ Ｐゴシック"/>
        <a:cs typeface=""/>
      </a:majorFont>
      <a:minorFont>
        <a:latin typeface="HelveticaNeueLT Std Lt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548B4809-0419-4A74-BB3E-BCEC685B7FC4}"/>
    </a:ext>
  </a:extLst>
</a:theme>
</file>

<file path=ppt/theme/theme6.xml><?xml version="1.0" encoding="utf-8"?>
<a:theme xmlns:a="http://schemas.openxmlformats.org/drawingml/2006/main" name="SE Content Slides 5">
  <a:themeElements>
    <a:clrScheme name="SE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3">
      <a:majorFont>
        <a:latin typeface="HelveticaNeueLT Std Blk Cn"/>
        <a:ea typeface=""/>
        <a:cs typeface="Arial"/>
      </a:majorFont>
      <a:minorFont>
        <a:latin typeface="HelveticaNeueLT Std Med Cn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EF67E411-00D6-43B3-B080-060B59DD2869}"/>
    </a:ext>
  </a:extLst>
</a:theme>
</file>

<file path=ppt/theme/theme7.xml><?xml version="1.0" encoding="utf-8"?>
<a:theme xmlns:a="http://schemas.openxmlformats.org/drawingml/2006/main" name="SE Content Slides 6">
  <a:themeElements>
    <a:clrScheme name="SE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3">
      <a:majorFont>
        <a:latin typeface="HelveticaNeueLT Std Blk Cn"/>
        <a:ea typeface=""/>
        <a:cs typeface="Arial"/>
      </a:majorFont>
      <a:minorFont>
        <a:latin typeface="HelveticaNeueLT Std Med Cn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88FD8353-F4E1-4095-9A25-F60C4F845382}"/>
    </a:ext>
  </a:extLst>
</a:theme>
</file>

<file path=ppt/theme/theme8.xml><?xml version="1.0" encoding="utf-8"?>
<a:theme xmlns:a="http://schemas.openxmlformats.org/drawingml/2006/main" name="SE Content Slides 7">
  <a:themeElements>
    <a:clrScheme name="SE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4">
      <a:majorFont>
        <a:latin typeface="HelveticaNeueLT Std Blk Cn"/>
        <a:ea typeface=""/>
        <a:cs typeface="Arial"/>
      </a:majorFont>
      <a:minorFont>
        <a:latin typeface="HelveticaNeueLT Std Med Cn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10E971B4-0754-4009-B9B1-63E36672A160}"/>
    </a:ext>
  </a:extLst>
</a:theme>
</file>

<file path=ppt/theme/theme9.xml><?xml version="1.0" encoding="utf-8"?>
<a:theme xmlns:a="http://schemas.openxmlformats.org/drawingml/2006/main" name="SE Content Slides 8">
  <a:themeElements>
    <a:clrScheme name="SE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_4">
      <a:majorFont>
        <a:latin typeface="HelveticaNeueLT Std Blk Cn"/>
        <a:ea typeface=""/>
        <a:cs typeface="Arial"/>
      </a:majorFont>
      <a:minorFont>
        <a:latin typeface="HelveticaNeueLT Std Med Cn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1800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3000" b="0" i="0" u="none" strike="noStrike" cap="none" normalizeH="0" baseline="0" smtClean="0">
            <a:ln>
              <a:noFill/>
            </a:ln>
            <a:solidFill>
              <a:srgbClr val="00638F"/>
            </a:solidFill>
            <a:effectLst/>
            <a:latin typeface="HelveticaNeueLT Std Med Cn" pitchFamily="34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SE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CB5C255-8E2C-420E-9067-D28BA5E9B4FE}" vid="{163AA38A-4D95-4469-99F3-8DF6985A78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Science Europe PPT</Template>
  <TotalTime>325</TotalTime>
  <Words>480</Words>
  <Application>Microsoft Office PowerPoint</Application>
  <PresentationFormat>On-screen Show (4:3)</PresentationFormat>
  <Paragraphs>90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3" baseType="lpstr">
      <vt:lpstr>ＭＳ Ｐゴシック</vt:lpstr>
      <vt:lpstr>Arial</vt:lpstr>
      <vt:lpstr>HelveticaNeueLT Std Blk Cn</vt:lpstr>
      <vt:lpstr>HelveticaNeueLT Std Cn</vt:lpstr>
      <vt:lpstr>HelveticaNeueLT Std Lt</vt:lpstr>
      <vt:lpstr>HelveticaNeueLT Std Med</vt:lpstr>
      <vt:lpstr>HelveticaNeueLT Std Med Cn</vt:lpstr>
      <vt:lpstr>Wingdings</vt:lpstr>
      <vt:lpstr>SE Title Slides</vt:lpstr>
      <vt:lpstr>SE Content Slides 1</vt:lpstr>
      <vt:lpstr>SE Content Slides 2</vt:lpstr>
      <vt:lpstr>SE Content Slides 3</vt:lpstr>
      <vt:lpstr>SE Content Slides 4</vt:lpstr>
      <vt:lpstr>SE Content Slides 5</vt:lpstr>
      <vt:lpstr>SE Content Slides 6</vt:lpstr>
      <vt:lpstr>SE Content Slides 7</vt:lpstr>
      <vt:lpstr>SE Content Slides 8</vt:lpstr>
      <vt:lpstr>EOSC Governance and Funding</vt:lpstr>
      <vt:lpstr>Science Europe Member Organisations 2018</vt:lpstr>
      <vt:lpstr>Science Europe in a Nutshell</vt:lpstr>
      <vt:lpstr>Science Europe’s general view on EOSC</vt:lpstr>
      <vt:lpstr>Governance of the EOSC</vt:lpstr>
      <vt:lpstr>Funding the EOSC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Timmermann</dc:creator>
  <cp:lastModifiedBy>Stephan Kuster</cp:lastModifiedBy>
  <cp:revision>15</cp:revision>
  <dcterms:created xsi:type="dcterms:W3CDTF">2018-10-25T08:35:10Z</dcterms:created>
  <dcterms:modified xsi:type="dcterms:W3CDTF">2018-10-25T16:30:53Z</dcterms:modified>
</cp:coreProperties>
</file>